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9"/>
  </p:notesMasterIdLst>
  <p:sldIdLst>
    <p:sldId id="256" r:id="rId2"/>
    <p:sldId id="257" r:id="rId3"/>
    <p:sldId id="258" r:id="rId4"/>
    <p:sldId id="296" r:id="rId5"/>
    <p:sldId id="297" r:id="rId6"/>
    <p:sldId id="259" r:id="rId7"/>
    <p:sldId id="260" r:id="rId8"/>
    <p:sldId id="299" r:id="rId9"/>
    <p:sldId id="298" r:id="rId10"/>
    <p:sldId id="262" r:id="rId11"/>
    <p:sldId id="301" r:id="rId12"/>
    <p:sldId id="263" r:id="rId13"/>
    <p:sldId id="300" r:id="rId14"/>
    <p:sldId id="302" r:id="rId15"/>
    <p:sldId id="303" r:id="rId16"/>
    <p:sldId id="306" r:id="rId17"/>
    <p:sldId id="265" r:id="rId18"/>
    <p:sldId id="264" r:id="rId19"/>
    <p:sldId id="268" r:id="rId20"/>
    <p:sldId id="270" r:id="rId21"/>
    <p:sldId id="305" r:id="rId22"/>
    <p:sldId id="304"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x="12192000" cy="6858000"/>
  <p:notesSz cx="6858000" cy="9144000"/>
  <p:embeddedFontLst>
    <p:embeddedFont>
      <p:font typeface="Gill Sans"/>
      <p:regular r:id="rId50"/>
      <p:bold r:id="rId51"/>
    </p:embeddedFont>
    <p:embeddedFont>
      <p:font typeface="Calibri" panose="020F0502020204030204" pitchFamily="34" charset="0"/>
      <p:regular r:id="rId52"/>
      <p:bold r:id="rId53"/>
      <p:italic r:id="rId54"/>
      <p:boldItalic r:id="rId55"/>
    </p:embeddedFont>
    <p:embeddedFont>
      <p:font typeface="Corbel" panose="020B0503020204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2" d="100"/>
          <a:sy n="62" d="100"/>
        </p:scale>
        <p:origin x="40" y="15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5bb860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735bb860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48" name="Google Shape;148;g1735bb860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76352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231808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821842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76677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35bb860c9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1735bb860c9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survey method changes, data issues), use separate slides for different survey time series, provide regional breakdown time series or spatial distribution maps only if relevant to data interpretation or model evaluation, may include exploratory surveys if relevant to model interpretation, otherwise limit</a:t>
            </a:r>
            <a:endParaRPr/>
          </a:p>
        </p:txBody>
      </p:sp>
      <p:sp>
        <p:nvSpPr>
          <p:cNvPr id="157" name="Google Shape;157;g1735bb860c9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494918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35bb860c9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735bb860c9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9" name="Google Shape;179;g1735bb860c9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35bb860c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735bb860c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170" name="Google Shape;170;g1735bb860c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35bb860c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735bb860c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Graphs of age compositions by sex (if relevant) over time followed by size compositions by sex (if relevant) over time with highlights of trends and any issues (e.g., tracking cohorts through time, shifts in size distributions, plus age group)</a:t>
            </a:r>
            <a:endParaRPr/>
          </a:p>
        </p:txBody>
      </p:sp>
      <p:sp>
        <p:nvSpPr>
          <p:cNvPr id="209" name="Google Shape;209;g1735bb860c9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c41c6b8da_3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5c41c6b8da_3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5c41c6b8da_3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35bb860c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735bb860c9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or table with estimates with highlights of trends and any issues (e.g., different natural mortality estimates, changes in maturity)</a:t>
            </a:r>
            <a:endParaRPr/>
          </a:p>
        </p:txBody>
      </p:sp>
      <p:sp>
        <p:nvSpPr>
          <p:cNvPr id="228" name="Google Shape;228;g1735bb860c9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931571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735bb860c9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1735bb860c9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of base model with brief description of features and list of alternative models if relevant, NOTE: do not show models not being evaluated</a:t>
            </a:r>
            <a:endParaRPr/>
          </a:p>
        </p:txBody>
      </p:sp>
      <p:sp>
        <p:nvSpPr>
          <p:cNvPr id="237" name="Google Shape;237;g1735bb860c9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735bb860c9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1735bb860c9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Outline list of results section including Model Fit, Parameters, Selectivity, Time Series, Retrospective, Phase Plane, Risk Table, Projections, Management</a:t>
            </a:r>
            <a:endParaRPr/>
          </a:p>
        </p:txBody>
      </p:sp>
      <p:sp>
        <p:nvSpPr>
          <p:cNvPr id="246" name="Google Shape;246;g1735bb860c9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735bb860c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735bb860c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p:txBody>
      </p:sp>
      <p:sp>
        <p:nvSpPr>
          <p:cNvPr id="255" name="Google Shape;255;g1735bb860c9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735bb860c9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1735bb860c9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64" name="Google Shape;264;g1735bb860c9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35bb860c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1735bb860c9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73" name="Google Shape;273;g1735bb860c9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735bb860c9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1735bb860c9_0_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82" name="Google Shape;282;g1735bb860c9_0_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735bb860c9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1735bb860c9_0_3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p>
          <a:p>
            <a:pPr marL="0" lvl="0" indent="0" algn="l" rtl="0">
              <a:spcBef>
                <a:spcPts val="0"/>
              </a:spcBef>
              <a:spcAft>
                <a:spcPts val="0"/>
              </a:spcAft>
              <a:buNone/>
            </a:pPr>
            <a:endParaRPr/>
          </a:p>
        </p:txBody>
      </p:sp>
      <p:sp>
        <p:nvSpPr>
          <p:cNvPr id="291" name="Google Shape;291;g1735bb860c9_0_3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735bb860c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735bb860c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Comparison table of main estimated parameters with uncertainty estimates, if evaluating multiple models provide parameter estimates for all models evaluated, highlight author recommended model</a:t>
            </a:r>
            <a:endParaRPr/>
          </a:p>
        </p:txBody>
      </p:sp>
      <p:sp>
        <p:nvSpPr>
          <p:cNvPr id="300" name="Google Shape;300;g1735bb860c9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735bb860c9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1735bb860c9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Graphs of estimated selectivity curves (e.g., fishery, survey, maturity), if evaluating multiple models include selectivity curves for all models evaluated on same graph if possible, highlight author recommended model</a:t>
            </a:r>
            <a:endParaRPr/>
          </a:p>
        </p:txBody>
      </p:sp>
      <p:sp>
        <p:nvSpPr>
          <p:cNvPr id="309" name="Google Shape;309;g1735bb860c9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35bb860c9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735bb860c9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18" name="Google Shape;318;g1735bb860c9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735bb860c9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1735bb860c9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27" name="Google Shape;327;g1735bb860c9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735bb860c9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1735bb860c9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36" name="Google Shape;336;g1735bb860c9_0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735bb860c9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1735bb860c9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p>
        </p:txBody>
      </p:sp>
      <p:sp>
        <p:nvSpPr>
          <p:cNvPr id="345" name="Google Shape;345;g1735bb860c9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35bb860c9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1735bb860c9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Graph of 10 year peel with Mohns rho estimate, if evaluating multiple models include retrospective graph and Mohns rho estimate for base and author recommended model</a:t>
            </a:r>
            <a:endParaRPr/>
          </a:p>
        </p:txBody>
      </p:sp>
      <p:sp>
        <p:nvSpPr>
          <p:cNvPr id="354" name="Google Shape;354;g1735bb860c9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35bb860c9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735bb860c9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Plot of fishing mortality rate relative to F35% and female spawning biomass relative for B 35% for status</a:t>
            </a:r>
            <a:endParaRPr/>
          </a:p>
        </p:txBody>
      </p:sp>
      <p:sp>
        <p:nvSpPr>
          <p:cNvPr id="363" name="Google Shape;363;g1735bb860c9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735bb860c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735bb860c9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brief summary of justification text or plots for selected levels of risk, if have ESP for stock and presentation preceding then can simply reference ESP graphs</a:t>
            </a:r>
            <a:endParaRPr/>
          </a:p>
        </p:txBody>
      </p:sp>
      <p:sp>
        <p:nvSpPr>
          <p:cNvPr id="372" name="Google Shape;372;g1735bb860c9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35bb860c9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735bb860c9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graph of Spawning Stock Biomass with B40% and B35% reference lines</a:t>
            </a:r>
            <a:endParaRPr/>
          </a:p>
        </p:txBody>
      </p:sp>
      <p:sp>
        <p:nvSpPr>
          <p:cNvPr id="382" name="Google Shape;382;g1735bb860c9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35bb860c9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1735bb860c9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Summary table with last year and recommendation for this year values, highlight ABC and OFL</a:t>
            </a:r>
            <a:endParaRPr/>
          </a:p>
          <a:p>
            <a:pPr marL="0" lvl="0" indent="0" algn="l" rtl="0">
              <a:spcBef>
                <a:spcPts val="0"/>
              </a:spcBef>
              <a:spcAft>
                <a:spcPts val="0"/>
              </a:spcAft>
              <a:buNone/>
            </a:pPr>
            <a:endParaRPr/>
          </a:p>
        </p:txBody>
      </p:sp>
      <p:sp>
        <p:nvSpPr>
          <p:cNvPr id="391" name="Google Shape;391;g1735bb860c9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0500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35bb860c9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1735bb860c9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where applicable, including random effects model graphs and final apportionment table</a:t>
            </a:r>
            <a:endParaRPr/>
          </a:p>
        </p:txBody>
      </p:sp>
      <p:sp>
        <p:nvSpPr>
          <p:cNvPr id="400" name="Google Shape;400;g1735bb860c9_0_2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735bb860c9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1735bb860c9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with brief description, if relevant to decision of model provide highlights</a:t>
            </a:r>
            <a:endParaRPr/>
          </a:p>
        </p:txBody>
      </p:sp>
      <p:sp>
        <p:nvSpPr>
          <p:cNvPr id="409" name="Google Shape;409;g1735bb860c9_0_2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735bb860c9_0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1735bb860c9_0_2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List of final recommendations with any relevant data gaps and research priorities</a:t>
            </a:r>
            <a:endParaRPr/>
          </a:p>
        </p:txBody>
      </p:sp>
      <p:sp>
        <p:nvSpPr>
          <p:cNvPr id="418" name="Google Shape;418;g1735bb860c9_0_2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735bb860c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735bb860c9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Table filled out using author recommended model</a:t>
            </a:r>
            <a:endParaRPr/>
          </a:p>
        </p:txBody>
      </p:sp>
      <p:sp>
        <p:nvSpPr>
          <p:cNvPr id="427" name="Google Shape;427;g1735bb860c9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735bb860c9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1735bb860c9_0_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May include list of action questions if applicable for the Teams deliberation</a:t>
            </a:r>
            <a:endParaRPr/>
          </a:p>
        </p:txBody>
      </p:sp>
      <p:sp>
        <p:nvSpPr>
          <p:cNvPr id="436" name="Google Shape;436;g1735bb860c9_0_2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e58772ac3_4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15e58772ac3_4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5e58772ac3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15e58772ac3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15e58772ac3_4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735bb860c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735bb860c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PT/SSC comments being addressed IN THIS PRESENTATION ONLY</a:t>
            </a:r>
            <a:endParaRPr/>
          </a:p>
          <a:p>
            <a:pPr marL="0" lvl="0" indent="0" algn="l" rtl="0">
              <a:spcBef>
                <a:spcPts val="0"/>
              </a:spcBef>
              <a:spcAft>
                <a:spcPts val="0"/>
              </a:spcAft>
              <a:buNone/>
            </a:pPr>
            <a:endParaRPr/>
          </a:p>
        </p:txBody>
      </p:sp>
      <p:sp>
        <p:nvSpPr>
          <p:cNvPr id="112" name="Google Shape;112;g1735bb860c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4810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35bb860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735bb860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graph or table of data used in the model, specify years (try to avoid presenting data not used in the model unless presented to provide support for model evaluation)</a:t>
            </a:r>
            <a:endParaRPr/>
          </a:p>
        </p:txBody>
      </p:sp>
      <p:sp>
        <p:nvSpPr>
          <p:cNvPr id="121" name="Google Shape;121;g1735bb860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961260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35bb860c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1735bb860c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series with highlights of trends and any issues (e.g., overages, data issues, discards), provide regional breakdown time series or spatial distribution maps only if relevant to data interpretation or model evaluation</a:t>
            </a:r>
            <a:endParaRPr/>
          </a:p>
        </p:txBody>
      </p:sp>
      <p:sp>
        <p:nvSpPr>
          <p:cNvPr id="130" name="Google Shape;130;g1735bb860c9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767973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60"/>
              </a:spcBef>
              <a:spcAft>
                <a:spcPts val="0"/>
              </a:spcAft>
              <a:buSzPts val="1656"/>
              <a:buNone/>
              <a:defRPr sz="1800" cap="none">
                <a:solidFill>
                  <a:schemeClr val="accent2"/>
                </a:solidFill>
              </a:defRPr>
            </a:lvl1pPr>
            <a:lvl2pPr lvl="1" algn="ctr">
              <a:spcBef>
                <a:spcPts val="600"/>
              </a:spcBef>
              <a:spcAft>
                <a:spcPts val="0"/>
              </a:spcAft>
              <a:buSzPts val="1840"/>
              <a:buNone/>
              <a:defRPr>
                <a:solidFill>
                  <a:srgbClr val="888888"/>
                </a:solidFill>
              </a:defRPr>
            </a:lvl2pPr>
            <a:lvl3pPr lvl="2" algn="ctr">
              <a:spcBef>
                <a:spcPts val="600"/>
              </a:spcBef>
              <a:spcAft>
                <a:spcPts val="0"/>
              </a:spcAft>
              <a:buSzPts val="1656"/>
              <a:buNone/>
              <a:defRPr>
                <a:solidFill>
                  <a:srgbClr val="888888"/>
                </a:solidFill>
              </a:defRPr>
            </a:lvl3pPr>
            <a:lvl4pPr lvl="3" algn="ctr">
              <a:spcBef>
                <a:spcPts val="600"/>
              </a:spcBef>
              <a:spcAft>
                <a:spcPts val="0"/>
              </a:spcAft>
              <a:buSzPts val="1656"/>
              <a:buNone/>
              <a:defRPr>
                <a:solidFill>
                  <a:srgbClr val="888888"/>
                </a:solidFill>
              </a:defRPr>
            </a:lvl4pPr>
            <a:lvl5pPr lvl="4" algn="ctr">
              <a:spcBef>
                <a:spcPts val="600"/>
              </a:spcBef>
              <a:spcAft>
                <a:spcPts val="0"/>
              </a:spcAft>
              <a:buSzPts val="1656"/>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2"/>
          <p:cNvSpPr txBox="1">
            <a:spLocks noGrp="1"/>
          </p:cNvSpPr>
          <p:nvPr>
            <p:ph type="dt" idx="10"/>
          </p:nvPr>
        </p:nvSpPr>
        <p:spPr>
          <a:xfrm>
            <a:off x="7605951" y="5956137"/>
            <a:ext cx="246076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2"/>
          <p:cNvSpPr txBox="1">
            <a:spLocks noGrp="1"/>
          </p:cNvSpPr>
          <p:nvPr>
            <p:ph type="sldNum" idx="12"/>
          </p:nvPr>
        </p:nvSpPr>
        <p:spPr>
          <a:xfrm>
            <a:off x="10174778" y="5956137"/>
            <a:ext cx="139996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447817" y="599725"/>
            <a:ext cx="11290859" cy="3557252"/>
          </a:xfrm>
          <a:prstGeom prst="rect">
            <a:avLst/>
          </a:prstGeom>
          <a:noFill/>
          <a:ln>
            <a:noFill/>
          </a:ln>
        </p:spPr>
      </p:sp>
      <p:sp>
        <p:nvSpPr>
          <p:cNvPr id="84" name="Google Shape;84;p11"/>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5" name="Google Shape;85;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1"/>
          <p:cNvSpPr txBox="1">
            <a:spLocks noGrp="1"/>
          </p:cNvSpPr>
          <p:nvPr>
            <p:ph type="sldNum" idx="12"/>
          </p:nvPr>
        </p:nvSpPr>
        <p:spPr>
          <a:xfrm>
            <a:off x="10558300" y="5956137"/>
            <a:ext cx="1470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a:solidFill>
                  <a:schemeClr val="accent2"/>
                </a:solidFill>
                <a:latin typeface="Gill Sans"/>
                <a:ea typeface="Gill Sans"/>
                <a:cs typeface="Gill Sans"/>
                <a:sym typeface="Gill Sans"/>
              </a:defRPr>
            </a:lvl1pPr>
            <a:lvl2pPr marL="0" lvl="1" indent="0" algn="r">
              <a:spcBef>
                <a:spcPts val="0"/>
              </a:spcBef>
              <a:buNone/>
              <a:defRPr sz="1600">
                <a:solidFill>
                  <a:schemeClr val="accent2"/>
                </a:solidFill>
                <a:latin typeface="Gill Sans"/>
                <a:ea typeface="Gill Sans"/>
                <a:cs typeface="Gill Sans"/>
                <a:sym typeface="Gill Sans"/>
              </a:defRPr>
            </a:lvl2pPr>
            <a:lvl3pPr marL="0" lvl="2" indent="0" algn="r">
              <a:spcBef>
                <a:spcPts val="0"/>
              </a:spcBef>
              <a:buNone/>
              <a:defRPr sz="1600">
                <a:solidFill>
                  <a:schemeClr val="accent2"/>
                </a:solidFill>
                <a:latin typeface="Gill Sans"/>
                <a:ea typeface="Gill Sans"/>
                <a:cs typeface="Gill Sans"/>
                <a:sym typeface="Gill Sans"/>
              </a:defRPr>
            </a:lvl3pPr>
            <a:lvl4pPr marL="0" lvl="3" indent="0" algn="r">
              <a:spcBef>
                <a:spcPts val="0"/>
              </a:spcBef>
              <a:buNone/>
              <a:defRPr sz="1600">
                <a:solidFill>
                  <a:schemeClr val="accent2"/>
                </a:solidFill>
                <a:latin typeface="Gill Sans"/>
                <a:ea typeface="Gill Sans"/>
                <a:cs typeface="Gill Sans"/>
                <a:sym typeface="Gill Sans"/>
              </a:defRPr>
            </a:lvl4pPr>
            <a:lvl5pPr marL="0" lvl="4" indent="0" algn="r">
              <a:spcBef>
                <a:spcPts val="0"/>
              </a:spcBef>
              <a:buNone/>
              <a:defRPr sz="1600">
                <a:solidFill>
                  <a:schemeClr val="accent2"/>
                </a:solidFill>
                <a:latin typeface="Gill Sans"/>
                <a:ea typeface="Gill Sans"/>
                <a:cs typeface="Gill Sans"/>
                <a:sym typeface="Gill Sans"/>
              </a:defRPr>
            </a:lvl5pPr>
            <a:lvl6pPr marL="0" lvl="5" indent="0" algn="r">
              <a:spcBef>
                <a:spcPts val="0"/>
              </a:spcBef>
              <a:buNone/>
              <a:defRPr sz="1600">
                <a:solidFill>
                  <a:schemeClr val="accent2"/>
                </a:solidFill>
                <a:latin typeface="Gill Sans"/>
                <a:ea typeface="Gill Sans"/>
                <a:cs typeface="Gill Sans"/>
                <a:sym typeface="Gill Sans"/>
              </a:defRPr>
            </a:lvl6pPr>
            <a:lvl7pPr marL="0" lvl="6" indent="0" algn="r">
              <a:spcBef>
                <a:spcPts val="0"/>
              </a:spcBef>
              <a:buNone/>
              <a:defRPr sz="1600">
                <a:solidFill>
                  <a:schemeClr val="accent2"/>
                </a:solidFill>
                <a:latin typeface="Gill Sans"/>
                <a:ea typeface="Gill Sans"/>
                <a:cs typeface="Gill Sans"/>
                <a:sym typeface="Gill Sans"/>
              </a:defRPr>
            </a:lvl7pPr>
            <a:lvl8pPr marL="0" lvl="7" indent="0" algn="r">
              <a:spcBef>
                <a:spcPts val="0"/>
              </a:spcBef>
              <a:buNone/>
              <a:defRPr sz="1600">
                <a:solidFill>
                  <a:schemeClr val="accent2"/>
                </a:solidFill>
                <a:latin typeface="Gill Sans"/>
                <a:ea typeface="Gill Sans"/>
                <a:cs typeface="Gill Sans"/>
                <a:sym typeface="Gill Sans"/>
              </a:defRPr>
            </a:lvl8pPr>
            <a:lvl9pPr marL="0" lvl="8" indent="0" algn="r">
              <a:spcBef>
                <a:spcPts val="0"/>
              </a:spcBef>
              <a:buNone/>
              <a:defRPr sz="16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1"/>
          <p:cNvSpPr>
            <a:spLocks noGrp="1"/>
          </p:cNvSpPr>
          <p:nvPr>
            <p:ph type="pic" idx="3"/>
          </p:nvPr>
        </p:nvSpPr>
        <p:spPr>
          <a:xfrm>
            <a:off x="581190"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
        <p:cNvGrpSpPr/>
        <p:nvPr/>
      </p:nvGrpSpPr>
      <p:grpSpPr>
        <a:xfrm>
          <a:off x="0" y="0"/>
          <a:ext cx="0" cy="0"/>
          <a:chOff x="0" y="0"/>
          <a:chExt cx="0" cy="0"/>
        </a:xfrm>
      </p:grpSpPr>
      <p:sp>
        <p:nvSpPr>
          <p:cNvPr id="25" name="Google Shape;25;p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6" name="Google Shape;26;p3"/>
          <p:cNvSpPr txBox="1">
            <a:spLocks noGrp="1"/>
          </p:cNvSpPr>
          <p:nvPr>
            <p:ph type="sldNum" idx="12"/>
          </p:nvPr>
        </p:nvSpPr>
        <p:spPr>
          <a:xfrm>
            <a:off x="10558300" y="5956137"/>
            <a:ext cx="148684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3"/>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a:spLocks noGrp="1"/>
          </p:cNvSpPr>
          <p:nvPr>
            <p:ph type="pic" idx="2"/>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4" name="Google Shape;34;p4"/>
          <p:cNvSpPr txBox="1">
            <a:spLocks noGrp="1"/>
          </p:cNvSpPr>
          <p:nvPr>
            <p:ph type="dt" idx="10"/>
          </p:nvPr>
        </p:nvSpPr>
        <p:spPr>
          <a:xfrm>
            <a:off x="7605952" y="5956137"/>
            <a:ext cx="2377634"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35" name="Google Shape;35;p4"/>
          <p:cNvSpPr txBox="1">
            <a:spLocks noGrp="1"/>
          </p:cNvSpPr>
          <p:nvPr>
            <p:ph type="sldNum" idx="12"/>
          </p:nvPr>
        </p:nvSpPr>
        <p:spPr>
          <a:xfrm>
            <a:off x="10133216" y="5956137"/>
            <a:ext cx="14775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0665346" y="5956136"/>
            <a:ext cx="413332" cy="348117"/>
          </a:xfrm>
          <a:prstGeom prst="rect">
            <a:avLst/>
          </a:prstGeom>
          <a:noFill/>
          <a:ln>
            <a:noFill/>
          </a:ln>
        </p:spPr>
      </p:pic>
      <p:sp>
        <p:nvSpPr>
          <p:cNvPr id="37" name="Google Shape;37;p4"/>
          <p:cNvSpPr>
            <a:spLocks noGrp="1"/>
          </p:cNvSpPr>
          <p:nvPr>
            <p:ph type="pic" idx="2"/>
          </p:nvPr>
        </p:nvSpPr>
        <p:spPr>
          <a:xfrm>
            <a:off x="446534" y="5681499"/>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5"/>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1" name="Google Shape;51;p6"/>
          <p:cNvSpPr txBox="1">
            <a:spLocks noGrp="1"/>
          </p:cNvSpPr>
          <p:nvPr>
            <p:ph type="sldNum" idx="12"/>
          </p:nvPr>
        </p:nvSpPr>
        <p:spPr>
          <a:xfrm>
            <a:off x="10558299" y="5956137"/>
            <a:ext cx="147852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Gill Sans"/>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581191" y="2250892"/>
            <a:ext cx="5393104" cy="536005"/>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7"/>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7"/>
          <p:cNvSpPr txBox="1">
            <a:spLocks noGrp="1"/>
          </p:cNvSpPr>
          <p:nvPr>
            <p:ph type="body" idx="3"/>
          </p:nvPr>
        </p:nvSpPr>
        <p:spPr>
          <a:xfrm>
            <a:off x="6217709" y="2250892"/>
            <a:ext cx="5393100" cy="55337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208"/>
              <a:buNone/>
              <a:defRPr sz="24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7"/>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7"/>
          <p:cNvSpPr txBox="1">
            <a:spLocks noGrp="1"/>
          </p:cNvSpPr>
          <p:nvPr>
            <p:ph type="sldNum" idx="12"/>
          </p:nvPr>
        </p:nvSpPr>
        <p:spPr>
          <a:xfrm>
            <a:off x="10558300" y="5956137"/>
            <a:ext cx="146190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7"/>
          <p:cNvSpPr>
            <a:spLocks noGrp="1"/>
          </p:cNvSpPr>
          <p:nvPr>
            <p:ph type="pic" idx="5"/>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8"/>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lt1"/>
              </a:buClr>
              <a:buSzPts val="3200"/>
              <a:buFont typeface="Gill Sans"/>
              <a:buNone/>
            </a:pPr>
            <a:r>
              <a:rPr lang="en-US" sz="3200" b="0" i="0" u="none" strike="noStrike" cap="none">
                <a:solidFill>
                  <a:schemeClr val="lt1"/>
                </a:solidFill>
                <a:latin typeface="Gill Sans"/>
                <a:ea typeface="Gill Sans"/>
                <a:cs typeface="Gill Sans"/>
                <a:sym typeface="Gill Sans"/>
              </a:rPr>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9" name="Google Shape;69;p9"/>
          <p:cNvSpPr txBox="1">
            <a:spLocks noGrp="1"/>
          </p:cNvSpPr>
          <p:nvPr>
            <p:ph type="sldNum" idx="12"/>
          </p:nvPr>
        </p:nvSpPr>
        <p:spPr>
          <a:xfrm>
            <a:off x="10558299" y="5956137"/>
            <a:ext cx="14369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chemeClr val="accent2"/>
                </a:solidFill>
                <a:latin typeface="Gill Sans"/>
                <a:ea typeface="Gill Sans"/>
                <a:cs typeface="Gill Sans"/>
                <a:sym typeface="Gill Sans"/>
              </a:defRPr>
            </a:lvl1pPr>
            <a:lvl2pPr marL="0" lvl="1" indent="0" algn="r">
              <a:spcBef>
                <a:spcPts val="0"/>
              </a:spcBef>
              <a:buNone/>
              <a:defRPr sz="1600" b="0" i="0" u="none" strike="noStrike" cap="none">
                <a:solidFill>
                  <a:schemeClr val="accent2"/>
                </a:solidFill>
                <a:latin typeface="Gill Sans"/>
                <a:ea typeface="Gill Sans"/>
                <a:cs typeface="Gill Sans"/>
                <a:sym typeface="Gill Sans"/>
              </a:defRPr>
            </a:lvl2pPr>
            <a:lvl3pPr marL="0" lvl="2" indent="0" algn="r">
              <a:spcBef>
                <a:spcPts val="0"/>
              </a:spcBef>
              <a:buNone/>
              <a:defRPr sz="1600" b="0" i="0" u="none" strike="noStrike" cap="none">
                <a:solidFill>
                  <a:schemeClr val="accent2"/>
                </a:solidFill>
                <a:latin typeface="Gill Sans"/>
                <a:ea typeface="Gill Sans"/>
                <a:cs typeface="Gill Sans"/>
                <a:sym typeface="Gill Sans"/>
              </a:defRPr>
            </a:lvl3pPr>
            <a:lvl4pPr marL="0" lvl="3" indent="0" algn="r">
              <a:spcBef>
                <a:spcPts val="0"/>
              </a:spcBef>
              <a:buNone/>
              <a:defRPr sz="1600" b="0" i="0" u="none" strike="noStrike" cap="none">
                <a:solidFill>
                  <a:schemeClr val="accent2"/>
                </a:solidFill>
                <a:latin typeface="Gill Sans"/>
                <a:ea typeface="Gill Sans"/>
                <a:cs typeface="Gill Sans"/>
                <a:sym typeface="Gill Sans"/>
              </a:defRPr>
            </a:lvl4pPr>
            <a:lvl5pPr marL="0" lvl="4" indent="0" algn="r">
              <a:spcBef>
                <a:spcPts val="0"/>
              </a:spcBef>
              <a:buNone/>
              <a:defRPr sz="1600" b="0" i="0" u="none" strike="noStrike" cap="none">
                <a:solidFill>
                  <a:schemeClr val="accent2"/>
                </a:solidFill>
                <a:latin typeface="Gill Sans"/>
                <a:ea typeface="Gill Sans"/>
                <a:cs typeface="Gill Sans"/>
                <a:sym typeface="Gill Sans"/>
              </a:defRPr>
            </a:lvl5pPr>
            <a:lvl6pPr marL="0" lvl="5" indent="0" algn="r">
              <a:spcBef>
                <a:spcPts val="0"/>
              </a:spcBef>
              <a:buNone/>
              <a:defRPr sz="1600" b="0" i="0" u="none" strike="noStrike" cap="none">
                <a:solidFill>
                  <a:schemeClr val="accent2"/>
                </a:solidFill>
                <a:latin typeface="Gill Sans"/>
                <a:ea typeface="Gill Sans"/>
                <a:cs typeface="Gill Sans"/>
                <a:sym typeface="Gill Sans"/>
              </a:defRPr>
            </a:lvl6pPr>
            <a:lvl7pPr marL="0" lvl="6" indent="0" algn="r">
              <a:spcBef>
                <a:spcPts val="0"/>
              </a:spcBef>
              <a:buNone/>
              <a:defRPr sz="1600" b="0" i="0" u="none" strike="noStrike" cap="none">
                <a:solidFill>
                  <a:schemeClr val="accent2"/>
                </a:solidFill>
                <a:latin typeface="Gill Sans"/>
                <a:ea typeface="Gill Sans"/>
                <a:cs typeface="Gill Sans"/>
                <a:sym typeface="Gill Sans"/>
              </a:defRPr>
            </a:lvl7pPr>
            <a:lvl8pPr marL="0" lvl="7" indent="0" algn="r">
              <a:spcBef>
                <a:spcPts val="0"/>
              </a:spcBef>
              <a:buNone/>
              <a:defRPr sz="1600" b="0" i="0" u="none" strike="noStrike" cap="none">
                <a:solidFill>
                  <a:schemeClr val="accent2"/>
                </a:solidFill>
                <a:latin typeface="Gill Sans"/>
                <a:ea typeface="Gill Sans"/>
                <a:cs typeface="Gill Sans"/>
                <a:sym typeface="Gill Sans"/>
              </a:defRPr>
            </a:lvl8pPr>
            <a:lvl9pPr marL="0" lvl="8" indent="0" algn="r">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a:spLocks noGrp="1"/>
          </p:cNvSpPr>
          <p:nvPr>
            <p:ph type="pic" idx="2"/>
          </p:nvPr>
        </p:nvSpPr>
        <p:spPr>
          <a:xfrm>
            <a:off x="581192" y="5498937"/>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
        <p:cNvGrpSpPr/>
        <p:nvPr/>
      </p:nvGrpSpPr>
      <p:grpSpPr>
        <a:xfrm>
          <a:off x="0" y="0"/>
          <a:ext cx="0" cy="0"/>
          <a:chOff x="0" y="0"/>
          <a:chExt cx="0" cy="0"/>
        </a:xfrm>
      </p:grpSpPr>
      <p:sp>
        <p:nvSpPr>
          <p:cNvPr id="72" name="Google Shape;72;p10"/>
          <p:cNvSpPr/>
          <p:nvPr/>
        </p:nvSpPr>
        <p:spPr>
          <a:xfrm>
            <a:off x="447817" y="5141973"/>
            <a:ext cx="11298200" cy="127470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0"/>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t" anchorCtr="0">
            <a:normAutofit/>
          </a:bodyPr>
          <a:lstStyle>
            <a:lvl1pPr marL="457200" lvl="0" indent="-368808" algn="l">
              <a:spcBef>
                <a:spcPts val="480"/>
              </a:spcBef>
              <a:spcAft>
                <a:spcPts val="0"/>
              </a:spcAft>
              <a:buSzPts val="2208"/>
              <a:buChar char="◼"/>
              <a:defRPr sz="2400">
                <a:solidFill>
                  <a:schemeClr val="dk2"/>
                </a:solidFill>
              </a:defRPr>
            </a:lvl1pPr>
            <a:lvl2pPr marL="914400" lvl="1" indent="-345440" algn="l">
              <a:spcBef>
                <a:spcPts val="600"/>
              </a:spcBef>
              <a:spcAft>
                <a:spcPts val="0"/>
              </a:spcAft>
              <a:buSzPts val="1840"/>
              <a:buChar char="◼"/>
              <a:defRPr sz="2000">
                <a:solidFill>
                  <a:schemeClr val="dk2"/>
                </a:solidFill>
              </a:defRPr>
            </a:lvl2pPr>
            <a:lvl3pPr marL="1371600" lvl="2" indent="-333756" algn="l">
              <a:spcBef>
                <a:spcPts val="600"/>
              </a:spcBef>
              <a:spcAft>
                <a:spcPts val="0"/>
              </a:spcAft>
              <a:buSzPts val="1656"/>
              <a:buChar char="◼"/>
              <a:defRPr sz="1800">
                <a:solidFill>
                  <a:schemeClr val="dk2"/>
                </a:solidFill>
              </a:defRPr>
            </a:lvl3pPr>
            <a:lvl4pPr marL="1828800" lvl="3" indent="-322072" algn="l">
              <a:spcBef>
                <a:spcPts val="600"/>
              </a:spcBef>
              <a:spcAft>
                <a:spcPts val="0"/>
              </a:spcAft>
              <a:buSzPts val="1472"/>
              <a:buChar char="◼"/>
              <a:defRPr sz="1600">
                <a:solidFill>
                  <a:schemeClr val="dk2"/>
                </a:solidFill>
              </a:defRPr>
            </a:lvl4pPr>
            <a:lvl5pPr marL="2286000" lvl="4" indent="-322072" algn="l">
              <a:spcBef>
                <a:spcPts val="600"/>
              </a:spcBef>
              <a:spcAft>
                <a:spcPts val="0"/>
              </a:spcAft>
              <a:buSzPts val="1472"/>
              <a:buChar char="◼"/>
              <a:defRPr sz="16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5" name="Google Shape;75;p10"/>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320"/>
              </a:spcBef>
              <a:spcAft>
                <a:spcPts val="0"/>
              </a:spcAft>
              <a:buSzPts val="1472"/>
              <a:buNone/>
              <a:defRPr sz="16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10"/>
          <p:cNvSpPr txBox="1">
            <a:spLocks noGrp="1"/>
          </p:cNvSpPr>
          <p:nvPr>
            <p:ph type="dt" idx="10"/>
          </p:nvPr>
        </p:nvSpPr>
        <p:spPr>
          <a:xfrm>
            <a:off x="7605952" y="5956137"/>
            <a:ext cx="232775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7" name="Google Shape;7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2D58AC"/>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0"/>
          <p:cNvSpPr txBox="1">
            <a:spLocks noGrp="1"/>
          </p:cNvSpPr>
          <p:nvPr>
            <p:ph type="sldNum" idx="12"/>
          </p:nvPr>
        </p:nvSpPr>
        <p:spPr>
          <a:xfrm>
            <a:off x="10124903" y="5956137"/>
            <a:ext cx="14859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2D58AC"/>
                </a:solidFill>
                <a:latin typeface="Gill Sans"/>
                <a:ea typeface="Gill Sans"/>
                <a:cs typeface="Gill Sans"/>
                <a:sym typeface="Gill Sans"/>
              </a:defRPr>
            </a:lvl1pPr>
            <a:lvl2pPr marL="0" lvl="1" indent="0" algn="r">
              <a:spcBef>
                <a:spcPts val="0"/>
              </a:spcBef>
              <a:buNone/>
              <a:defRPr sz="1600" b="0" i="0" u="none" strike="noStrike" cap="none">
                <a:solidFill>
                  <a:srgbClr val="2D58AC"/>
                </a:solidFill>
                <a:latin typeface="Gill Sans"/>
                <a:ea typeface="Gill Sans"/>
                <a:cs typeface="Gill Sans"/>
                <a:sym typeface="Gill Sans"/>
              </a:defRPr>
            </a:lvl2pPr>
            <a:lvl3pPr marL="0" lvl="2" indent="0" algn="r">
              <a:spcBef>
                <a:spcPts val="0"/>
              </a:spcBef>
              <a:buNone/>
              <a:defRPr sz="1600" b="0" i="0" u="none" strike="noStrike" cap="none">
                <a:solidFill>
                  <a:srgbClr val="2D58AC"/>
                </a:solidFill>
                <a:latin typeface="Gill Sans"/>
                <a:ea typeface="Gill Sans"/>
                <a:cs typeface="Gill Sans"/>
                <a:sym typeface="Gill Sans"/>
              </a:defRPr>
            </a:lvl3pPr>
            <a:lvl4pPr marL="0" lvl="3" indent="0" algn="r">
              <a:spcBef>
                <a:spcPts val="0"/>
              </a:spcBef>
              <a:buNone/>
              <a:defRPr sz="1600" b="0" i="0" u="none" strike="noStrike" cap="none">
                <a:solidFill>
                  <a:srgbClr val="2D58AC"/>
                </a:solidFill>
                <a:latin typeface="Gill Sans"/>
                <a:ea typeface="Gill Sans"/>
                <a:cs typeface="Gill Sans"/>
                <a:sym typeface="Gill Sans"/>
              </a:defRPr>
            </a:lvl4pPr>
            <a:lvl5pPr marL="0" lvl="4" indent="0" algn="r">
              <a:spcBef>
                <a:spcPts val="0"/>
              </a:spcBef>
              <a:buNone/>
              <a:defRPr sz="1600" b="0" i="0" u="none" strike="noStrike" cap="none">
                <a:solidFill>
                  <a:srgbClr val="2D58AC"/>
                </a:solidFill>
                <a:latin typeface="Gill Sans"/>
                <a:ea typeface="Gill Sans"/>
                <a:cs typeface="Gill Sans"/>
                <a:sym typeface="Gill Sans"/>
              </a:defRPr>
            </a:lvl5pPr>
            <a:lvl6pPr marL="0" lvl="5" indent="0" algn="r">
              <a:spcBef>
                <a:spcPts val="0"/>
              </a:spcBef>
              <a:buNone/>
              <a:defRPr sz="1600" b="0" i="0" u="none" strike="noStrike" cap="none">
                <a:solidFill>
                  <a:srgbClr val="2D58AC"/>
                </a:solidFill>
                <a:latin typeface="Gill Sans"/>
                <a:ea typeface="Gill Sans"/>
                <a:cs typeface="Gill Sans"/>
                <a:sym typeface="Gill Sans"/>
              </a:defRPr>
            </a:lvl6pPr>
            <a:lvl7pPr marL="0" lvl="6" indent="0" algn="r">
              <a:spcBef>
                <a:spcPts val="0"/>
              </a:spcBef>
              <a:buNone/>
              <a:defRPr sz="1600" b="0" i="0" u="none" strike="noStrike" cap="none">
                <a:solidFill>
                  <a:srgbClr val="2D58AC"/>
                </a:solidFill>
                <a:latin typeface="Gill Sans"/>
                <a:ea typeface="Gill Sans"/>
                <a:cs typeface="Gill Sans"/>
                <a:sym typeface="Gill Sans"/>
              </a:defRPr>
            </a:lvl7pPr>
            <a:lvl8pPr marL="0" lvl="7" indent="0" algn="r">
              <a:spcBef>
                <a:spcPts val="0"/>
              </a:spcBef>
              <a:buNone/>
              <a:defRPr sz="1600" b="0" i="0" u="none" strike="noStrike" cap="none">
                <a:solidFill>
                  <a:srgbClr val="2D58AC"/>
                </a:solidFill>
                <a:latin typeface="Gill Sans"/>
                <a:ea typeface="Gill Sans"/>
                <a:cs typeface="Gill Sans"/>
                <a:sym typeface="Gill Sans"/>
              </a:defRPr>
            </a:lvl8pPr>
            <a:lvl9pPr marL="0" lvl="8" indent="0" algn="r">
              <a:spcBef>
                <a:spcPts val="0"/>
              </a:spcBef>
              <a:buNone/>
              <a:defRPr sz="16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10661191" y="5977471"/>
            <a:ext cx="413332" cy="348117"/>
          </a:xfrm>
          <a:prstGeom prst="rect">
            <a:avLst/>
          </a:prstGeom>
          <a:noFill/>
          <a:ln>
            <a:noFill/>
          </a:ln>
        </p:spPr>
      </p:pic>
      <p:sp>
        <p:nvSpPr>
          <p:cNvPr id="80" name="Google Shape;80;p10"/>
          <p:cNvSpPr>
            <a:spLocks noGrp="1"/>
          </p:cNvSpPr>
          <p:nvPr>
            <p:ph type="pic" idx="3"/>
          </p:nvPr>
        </p:nvSpPr>
        <p:spPr>
          <a:xfrm>
            <a:off x="581190" y="5671142"/>
            <a:ext cx="914400" cy="9144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68808" algn="l" rtl="0">
              <a:spcBef>
                <a:spcPts val="48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1pPr>
            <a:lvl2pPr marL="914400" marR="0" lvl="1" indent="-345440"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2pPr>
            <a:lvl3pPr marL="1371600" marR="0" lvl="2"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3pPr>
            <a:lvl4pPr marL="1828800" marR="0" lvl="3"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4pPr>
            <a:lvl5pPr marL="2286000" marR="0" lvl="4" indent="-333756" algn="l" rtl="0">
              <a:spcBef>
                <a:spcPts val="60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sldNum" idx="12"/>
          </p:nvPr>
        </p:nvSpPr>
        <p:spPr>
          <a:xfrm>
            <a:off x="10558298" y="5951811"/>
            <a:ext cx="1470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16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16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16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16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16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16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16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16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1"/>
          <p:cNvPicPr preferRelativeResize="0"/>
          <p:nvPr/>
        </p:nvPicPr>
        <p:blipFill rotWithShape="1">
          <a:blip r:embed="rId12">
            <a:alphaModFix/>
          </a:blip>
          <a:srcRect/>
          <a:stretch/>
        </p:blipFill>
        <p:spPr>
          <a:xfrm>
            <a:off x="11086740" y="5978817"/>
            <a:ext cx="413332" cy="3481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afsc-assessments.github.io/EBS_PCOD/2022_ASSESSMENT/NOVEMBER_MODELS/FIGURES/R4SS_FIGURES/MODEL22.4/plots/_SS_output_Sel.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apps-afsc.fisheries.noaa.gov/REFM/Docs/2018/BSAI/BSAIatf.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p:nvPr/>
        </p:nvSpPr>
        <p:spPr>
          <a:xfrm>
            <a:off x="446088" y="3088639"/>
            <a:ext cx="11271900" cy="3298500"/>
          </a:xfrm>
          <a:prstGeom prst="rect">
            <a:avLst/>
          </a:prstGeom>
          <a:blipFill rotWithShape="1">
            <a:blip r:embed="rId3">
              <a:alphaModFix amt="40000"/>
            </a:blip>
            <a:stretch>
              <a:fillRect t="-73000" b="-8328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94" name="Google Shape;94;p12"/>
          <p:cNvSpPr txBox="1">
            <a:spLocks noGrp="1"/>
          </p:cNvSpPr>
          <p:nvPr>
            <p:ph type="ctrTitle"/>
          </p:nvPr>
        </p:nvSpPr>
        <p:spPr>
          <a:xfrm>
            <a:off x="581190" y="664581"/>
            <a:ext cx="9735000" cy="1475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4000"/>
              <a:buFont typeface="Gill Sans"/>
              <a:buNone/>
            </a:pPr>
            <a:r>
              <a:rPr lang="en-US" sz="4000" dirty="0" smtClean="0">
                <a:latin typeface="Arial"/>
                <a:ea typeface="Arial"/>
                <a:cs typeface="Arial"/>
                <a:sym typeface="Arial"/>
              </a:rPr>
              <a:t>EBS Pacific cod</a:t>
            </a:r>
            <a:endParaRPr sz="4000" dirty="0">
              <a:latin typeface="Arial"/>
              <a:ea typeface="Arial"/>
              <a:cs typeface="Arial"/>
              <a:sym typeface="Arial"/>
            </a:endParaRPr>
          </a:p>
          <a:p>
            <a:pPr marL="0" lvl="0" indent="0" algn="l" rtl="0">
              <a:spcBef>
                <a:spcPts val="0"/>
              </a:spcBef>
              <a:spcAft>
                <a:spcPts val="0"/>
              </a:spcAft>
              <a:buClr>
                <a:schemeClr val="accent1"/>
              </a:buClr>
              <a:buSzPts val="4000"/>
              <a:buFont typeface="Gill Sans"/>
              <a:buNone/>
            </a:pPr>
            <a:r>
              <a:rPr lang="en-US" sz="4000" dirty="0">
                <a:latin typeface="Arial"/>
                <a:ea typeface="Arial"/>
                <a:cs typeface="Arial"/>
                <a:sym typeface="Arial"/>
              </a:rPr>
              <a:t>BSAI </a:t>
            </a:r>
            <a:r>
              <a:rPr lang="en-US" sz="4000" dirty="0" err="1">
                <a:latin typeface="Arial"/>
                <a:ea typeface="Arial"/>
                <a:cs typeface="Arial"/>
                <a:sym typeface="Arial"/>
              </a:rPr>
              <a:t>Groundfish</a:t>
            </a:r>
            <a:r>
              <a:rPr lang="en-US" sz="4000" dirty="0">
                <a:latin typeface="Arial"/>
                <a:ea typeface="Arial"/>
                <a:cs typeface="Arial"/>
                <a:sym typeface="Arial"/>
              </a:rPr>
              <a:t> Plan Team </a:t>
            </a:r>
            <a:endParaRPr sz="4000" dirty="0">
              <a:latin typeface="Arial"/>
              <a:ea typeface="Arial"/>
              <a:cs typeface="Arial"/>
              <a:sym typeface="Arial"/>
            </a:endParaRPr>
          </a:p>
        </p:txBody>
      </p:sp>
      <p:sp>
        <p:nvSpPr>
          <p:cNvPr id="95" name="Google Shape;95;p12"/>
          <p:cNvSpPr txBox="1">
            <a:spLocks noGrp="1"/>
          </p:cNvSpPr>
          <p:nvPr>
            <p:ph type="subTitle" idx="1"/>
          </p:nvPr>
        </p:nvSpPr>
        <p:spPr>
          <a:xfrm>
            <a:off x="581200" y="2241550"/>
            <a:ext cx="7537800" cy="742200"/>
          </a:xfrm>
          <a:prstGeom prst="rect">
            <a:avLst/>
          </a:prstGeom>
          <a:noFill/>
          <a:ln>
            <a:noFill/>
          </a:ln>
        </p:spPr>
        <p:txBody>
          <a:bodyPr spcFirstLastPara="1" wrap="square" lIns="91425" tIns="45700" rIns="91425" bIns="45700" anchor="t" anchorCtr="0">
            <a:normAutofit/>
          </a:bodyPr>
          <a:lstStyle/>
          <a:p>
            <a:r>
              <a:rPr lang="en-US" dirty="0"/>
              <a:t>Steven Barbeaux</a:t>
            </a:r>
            <a:r>
              <a:rPr lang="en-US" dirty="0" smtClean="0"/>
              <a:t>, </a:t>
            </a:r>
            <a:r>
              <a:rPr lang="en-US" dirty="0"/>
              <a:t>Jason Conner</a:t>
            </a:r>
            <a:r>
              <a:rPr lang="en-US" dirty="0" smtClean="0"/>
              <a:t>,</a:t>
            </a:r>
            <a:r>
              <a:rPr lang="en-US" baseline="30000" dirty="0" smtClean="0"/>
              <a:t> </a:t>
            </a:r>
            <a:r>
              <a:rPr lang="en-US" dirty="0"/>
              <a:t>Cecilia A. O’Leary</a:t>
            </a:r>
            <a:r>
              <a:rPr lang="en-US" dirty="0" smtClean="0"/>
              <a:t>, </a:t>
            </a:r>
            <a:r>
              <a:rPr lang="en-US" dirty="0"/>
              <a:t>S. </a:t>
            </a:r>
            <a:r>
              <a:rPr lang="en-US" dirty="0" err="1"/>
              <a:t>Kalei</a:t>
            </a:r>
            <a:r>
              <a:rPr lang="en-US" dirty="0"/>
              <a:t> </a:t>
            </a:r>
            <a:r>
              <a:rPr lang="en-US" dirty="0" err="1"/>
              <a:t>Shotwell</a:t>
            </a:r>
            <a:r>
              <a:rPr lang="en-US" dirty="0" smtClean="0"/>
              <a:t>, </a:t>
            </a:r>
            <a:r>
              <a:rPr lang="en-US" dirty="0"/>
              <a:t>Elizabeth </a:t>
            </a:r>
            <a:r>
              <a:rPr lang="en-US" dirty="0" err="1"/>
              <a:t>Siddon</a:t>
            </a:r>
            <a:r>
              <a:rPr lang="en-US" dirty="0" smtClean="0"/>
              <a:t>, </a:t>
            </a:r>
            <a:r>
              <a:rPr lang="en-US" dirty="0"/>
              <a:t>Ingrid Spies</a:t>
            </a:r>
            <a:r>
              <a:rPr lang="en-US" dirty="0" smtClean="0"/>
              <a:t>, </a:t>
            </a:r>
            <a:r>
              <a:rPr lang="en-US" dirty="0"/>
              <a:t>and James T. </a:t>
            </a:r>
            <a:r>
              <a:rPr lang="en-US" dirty="0" smtClean="0"/>
              <a:t>Thorson</a:t>
            </a:r>
            <a:r>
              <a:rPr lang="en-US" baseline="30000" dirty="0" smtClean="0"/>
              <a:t> </a:t>
            </a:r>
            <a:endParaRPr lang="en-US" dirty="0"/>
          </a:p>
        </p:txBody>
      </p:sp>
      <p:pic>
        <p:nvPicPr>
          <p:cNvPr id="96" name="Google Shape;96;p12"/>
          <p:cNvPicPr preferRelativeResize="0"/>
          <p:nvPr/>
        </p:nvPicPr>
        <p:blipFill rotWithShape="1">
          <a:blip r:embed="rId4">
            <a:alphaModFix/>
          </a:blip>
          <a:srcRect/>
          <a:stretch/>
        </p:blipFill>
        <p:spPr>
          <a:xfrm>
            <a:off x="8119136" y="932441"/>
            <a:ext cx="3733985" cy="3144845"/>
          </a:xfrm>
          <a:prstGeom prst="rect">
            <a:avLst/>
          </a:prstGeom>
          <a:noFill/>
          <a:ln>
            <a:noFill/>
          </a:ln>
        </p:spPr>
      </p:pic>
      <p:pic>
        <p:nvPicPr>
          <p:cNvPr id="97" name="Google Shape;97;p12"/>
          <p:cNvPicPr preferRelativeResize="0"/>
          <p:nvPr/>
        </p:nvPicPr>
        <p:blipFill rotWithShape="1">
          <a:blip r:embed="rId5">
            <a:alphaModFix/>
          </a:blip>
          <a:srcRect/>
          <a:stretch/>
        </p:blipFill>
        <p:spPr>
          <a:xfrm>
            <a:off x="9868746" y="5628865"/>
            <a:ext cx="1556418" cy="543190"/>
          </a:xfrm>
          <a:prstGeom prst="rect">
            <a:avLst/>
          </a:prstGeom>
          <a:noFill/>
          <a:ln>
            <a:noFill/>
          </a:ln>
        </p:spPr>
      </p:pic>
      <p:sp>
        <p:nvSpPr>
          <p:cNvPr id="98" name="Google Shape;98;p12"/>
          <p:cNvSpPr txBox="1"/>
          <p:nvPr/>
        </p:nvSpPr>
        <p:spPr>
          <a:xfrm>
            <a:off x="4242590" y="3198138"/>
            <a:ext cx="245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8D8D8"/>
                </a:solidFill>
                <a:latin typeface="Gill Sans"/>
                <a:ea typeface="Gill Sans"/>
                <a:cs typeface="Gill Sans"/>
                <a:sym typeface="Gill Sans"/>
              </a:rPr>
              <a:t>November, 2022</a:t>
            </a:r>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73" y="3467100"/>
            <a:ext cx="5271413" cy="3188353"/>
          </a:xfrm>
          <a:prstGeom prst="rect">
            <a:avLst/>
          </a:prstGeom>
        </p:spPr>
      </p:pic>
      <p:pic>
        <p:nvPicPr>
          <p:cNvPr id="3" name="Picture 2">
            <a:hlinkClick r:id="rId7"/>
          </p:cNvPr>
          <p:cNvPicPr>
            <a:picLocks noChangeAspect="1"/>
          </p:cNvPicPr>
          <p:nvPr/>
        </p:nvPicPr>
        <p:blipFill>
          <a:blip r:embed="rId8"/>
          <a:stretch>
            <a:fillRect/>
          </a:stretch>
        </p:blipFill>
        <p:spPr>
          <a:xfrm>
            <a:off x="7755365" y="4341590"/>
            <a:ext cx="1888342" cy="1888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51" name="Google Shape;151;p1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52" name="Google Shape;152;p1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Fishery Size Composition</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 y="1983570"/>
            <a:ext cx="4572000" cy="4572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67" y="1983570"/>
            <a:ext cx="4572000" cy="4572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457" y="2365827"/>
            <a:ext cx="3091543" cy="30915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279" y="2086558"/>
            <a:ext cx="4971413" cy="4572000"/>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8336"/>
          <a:stretch/>
        </p:blipFill>
        <p:spPr bwMode="auto">
          <a:xfrm>
            <a:off x="433325" y="2086558"/>
            <a:ext cx="5941060" cy="167576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7428" y="3749428"/>
            <a:ext cx="3108572" cy="3108572"/>
          </a:xfrm>
          <a:prstGeom prst="rect">
            <a:avLst/>
          </a:prstGeom>
        </p:spPr>
      </p:pic>
      <p:sp>
        <p:nvSpPr>
          <p:cNvPr id="2" name="TextBox 1"/>
          <p:cNvSpPr txBox="1"/>
          <p:nvPr/>
        </p:nvSpPr>
        <p:spPr>
          <a:xfrm>
            <a:off x="884533" y="1816787"/>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3630123" y="1812804"/>
            <a:ext cx="1358064" cy="307777"/>
          </a:xfrm>
          <a:prstGeom prst="rect">
            <a:avLst/>
          </a:prstGeom>
          <a:noFill/>
        </p:spPr>
        <p:txBody>
          <a:bodyPr wrap="none" rtlCol="0">
            <a:spAutoFit/>
          </a:bodyPr>
          <a:lstStyle/>
          <a:p>
            <a:r>
              <a:rPr lang="en-US" dirty="0" smtClean="0"/>
              <a:t>Northings (km)</a:t>
            </a:r>
            <a:endParaRPr lang="en-US" dirty="0"/>
          </a:p>
        </p:txBody>
      </p:sp>
      <p:sp>
        <p:nvSpPr>
          <p:cNvPr id="10" name="TextBox 9"/>
          <p:cNvSpPr txBox="1"/>
          <p:nvPr/>
        </p:nvSpPr>
        <p:spPr>
          <a:xfrm>
            <a:off x="112295" y="3467100"/>
            <a:ext cx="303934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COG shifted to the northwest since 2021</a:t>
            </a:r>
            <a:endParaRPr lang="en-US" sz="2400" dirty="0" smtClean="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Overall extent has continued to increase</a:t>
            </a:r>
            <a:endParaRPr lang="en-US" sz="2400" dirty="0" smtClean="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2128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CPUE Index – Jan.-Feb. Longline Fishery</a:t>
            </a:r>
            <a:endParaRPr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3624" y="1849728"/>
            <a:ext cx="8130146" cy="4965145"/>
          </a:xfrm>
          <a:prstGeom prst="rect">
            <a:avLst/>
          </a:prstGeom>
          <a:noFill/>
        </p:spPr>
      </p:pic>
      <p:sp>
        <p:nvSpPr>
          <p:cNvPr id="2" name="TextBox 1"/>
          <p:cNvSpPr txBox="1"/>
          <p:nvPr/>
        </p:nvSpPr>
        <p:spPr>
          <a:xfrm>
            <a:off x="433325" y="2098902"/>
            <a:ext cx="358029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Difference in methods resulted in overall inflation of index</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Trend remains the same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15% Increase in 2022 from 2021 </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Survey –Bering Sea Shelf </a:t>
            </a:r>
            <a:r>
              <a:rPr lang="en-US" sz="3600" dirty="0"/>
              <a:t>Bottom Trawl</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0849"/>
            <a:ext cx="4114800" cy="411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672" y="2730849"/>
            <a:ext cx="4114800" cy="4114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630" y="2730849"/>
            <a:ext cx="4104606" cy="4114800"/>
          </a:xfrm>
          <a:prstGeom prst="rect">
            <a:avLst/>
          </a:prstGeom>
        </p:spPr>
      </p:pic>
      <p:sp>
        <p:nvSpPr>
          <p:cNvPr id="2" name="TextBox 1"/>
          <p:cNvSpPr txBox="1"/>
          <p:nvPr/>
        </p:nvSpPr>
        <p:spPr>
          <a:xfrm>
            <a:off x="1532238" y="2026505"/>
            <a:ext cx="9458038" cy="707886"/>
          </a:xfrm>
          <a:prstGeom prst="rect">
            <a:avLst/>
          </a:prstGeom>
          <a:noFill/>
        </p:spPr>
        <p:txBody>
          <a:bodyPr wrap="none" rtlCol="0">
            <a:spAutoFit/>
          </a:bodyPr>
          <a:lstStyle/>
          <a:p>
            <a:r>
              <a:rPr lang="en-US" sz="4000" b="1" dirty="0" smtClean="0"/>
              <a:t>2019                    2021                     2022</a:t>
            </a:r>
            <a:endParaRPr lang="en-US" sz="4000" b="1" dirty="0"/>
          </a:p>
        </p:txBody>
      </p:sp>
    </p:spTree>
    <p:extLst>
      <p:ext uri="{BB962C8B-B14F-4D97-AF65-F5344CB8AC3E}">
        <p14:creationId xmlns:p14="http://schemas.microsoft.com/office/powerpoint/2010/main" val="41664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Survey Index – Bering Sea </a:t>
            </a:r>
            <a:r>
              <a:rPr lang="en-US" sz="3600" dirty="0"/>
              <a:t>Shelf Bottom Trawl</a:t>
            </a:r>
            <a:endParaRPr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73"/>
          <a:stretch/>
        </p:blipFill>
        <p:spPr bwMode="auto">
          <a:xfrm>
            <a:off x="5304581" y="1892856"/>
            <a:ext cx="6863903" cy="490945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33325" y="2075935"/>
            <a:ext cx="4583518" cy="289310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VAST NBS and EBS bottom trawl survey data</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Cold-pool extent index as a covariate</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594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Survey Index – Bering Sea </a:t>
            </a:r>
            <a:r>
              <a:rPr lang="en-US" sz="3600" dirty="0"/>
              <a:t>Shelf Bottom Trawl</a:t>
            </a:r>
            <a:endParaRPr dirty="0"/>
          </a:p>
        </p:txBody>
      </p:sp>
      <p:sp>
        <p:nvSpPr>
          <p:cNvPr id="3" name="TextBox 2"/>
          <p:cNvSpPr txBox="1"/>
          <p:nvPr/>
        </p:nvSpPr>
        <p:spPr>
          <a:xfrm>
            <a:off x="433325" y="2075935"/>
            <a:ext cx="4583518" cy="3323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Small changes in time series from previous years</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8.9% decrease in 2022 abundance from 2021</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4"/>
          <a:stretch>
            <a:fillRect/>
          </a:stretch>
        </p:blipFill>
        <p:spPr>
          <a:xfrm>
            <a:off x="4552387" y="2164336"/>
            <a:ext cx="7616097" cy="4335317"/>
          </a:xfrm>
          <a:prstGeom prst="rect">
            <a:avLst/>
          </a:prstGeom>
        </p:spPr>
      </p:pic>
    </p:spTree>
    <p:extLst>
      <p:ext uri="{BB962C8B-B14F-4D97-AF65-F5344CB8AC3E}">
        <p14:creationId xmlns:p14="http://schemas.microsoft.com/office/powerpoint/2010/main" val="154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60" name="Google Shape;160;p1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1" name="Google Shape;161;p1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smtClean="0"/>
              <a:t>VAST Survey Index – Bering Sea </a:t>
            </a:r>
            <a:r>
              <a:rPr lang="en-US" sz="3600" dirty="0"/>
              <a:t>Shelf Bottom Trawl</a:t>
            </a:r>
            <a:endParaRPr dirty="0"/>
          </a:p>
        </p:txBody>
      </p:sp>
      <p:sp>
        <p:nvSpPr>
          <p:cNvPr id="3" name="TextBox 2"/>
          <p:cNvSpPr txBox="1"/>
          <p:nvPr/>
        </p:nvSpPr>
        <p:spPr>
          <a:xfrm>
            <a:off x="433325" y="2075935"/>
            <a:ext cx="4583518"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COG shifted to the southeast since 2021</a:t>
            </a:r>
            <a:endParaRPr lang="en-US" sz="2800" dirty="0" smtClean="0"/>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Overall extent has increased, while decreasing in the NBS since 2021</a:t>
            </a:r>
            <a:endParaRPr lang="en-US" sz="2800" dirty="0" smtClean="0"/>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7" y="1892856"/>
            <a:ext cx="7097983" cy="2174001"/>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t="3005"/>
          <a:stretch/>
        </p:blipFill>
        <p:spPr bwMode="auto">
          <a:xfrm>
            <a:off x="6923110" y="4151301"/>
            <a:ext cx="2962275" cy="287337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456183" y="1808412"/>
            <a:ext cx="1279517" cy="307777"/>
          </a:xfrm>
          <a:prstGeom prst="rect">
            <a:avLst/>
          </a:prstGeom>
          <a:noFill/>
        </p:spPr>
        <p:txBody>
          <a:bodyPr wrap="none" rtlCol="0">
            <a:spAutoFit/>
          </a:bodyPr>
          <a:lstStyle/>
          <a:p>
            <a:r>
              <a:rPr lang="en-US" dirty="0" smtClean="0"/>
              <a:t>Eastings (km)</a:t>
            </a:r>
            <a:endParaRPr lang="en-US" dirty="0"/>
          </a:p>
        </p:txBody>
      </p:sp>
      <p:sp>
        <p:nvSpPr>
          <p:cNvPr id="11" name="TextBox 10"/>
          <p:cNvSpPr txBox="1"/>
          <p:nvPr/>
        </p:nvSpPr>
        <p:spPr>
          <a:xfrm>
            <a:off x="8704711" y="1808412"/>
            <a:ext cx="1358064" cy="307777"/>
          </a:xfrm>
          <a:prstGeom prst="rect">
            <a:avLst/>
          </a:prstGeom>
          <a:noFill/>
        </p:spPr>
        <p:txBody>
          <a:bodyPr wrap="none" rtlCol="0">
            <a:spAutoFit/>
          </a:bodyPr>
          <a:lstStyle/>
          <a:p>
            <a:r>
              <a:rPr lang="en-US" dirty="0" smtClean="0"/>
              <a:t>Northings</a:t>
            </a:r>
            <a:r>
              <a:rPr lang="en-US" dirty="0" smtClean="0"/>
              <a:t> </a:t>
            </a:r>
            <a:r>
              <a:rPr lang="en-US" dirty="0" smtClean="0"/>
              <a:t>(km)</a:t>
            </a:r>
            <a:endParaRPr lang="en-US" dirty="0"/>
          </a:p>
        </p:txBody>
      </p:sp>
    </p:spTree>
    <p:extLst>
      <p:ext uri="{BB962C8B-B14F-4D97-AF65-F5344CB8AC3E}">
        <p14:creationId xmlns:p14="http://schemas.microsoft.com/office/powerpoint/2010/main" val="1725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82" name="Google Shape;182;p2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83" name="Google Shape;183;p2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Size Composition - EBS Shelf Bottom Trawl</a:t>
            </a:r>
            <a:endParaRPr/>
          </a:p>
        </p:txBody>
      </p:sp>
      <p:pic>
        <p:nvPicPr>
          <p:cNvPr id="7" name="Picture 6" descr="C:\WORKING_FOLDER\EBS_PCOD\2022_ASSESSMENT\NOVEMBER_MODELS\FIGURES\R4SS_FIGURES\MODEL22.4\plots\comp_len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03186"/>
            <a:ext cx="4572000" cy="4572000"/>
          </a:xfrm>
          <a:prstGeom prst="rect">
            <a:avLst/>
          </a:prstGeom>
          <a:noFill/>
          <a:ln>
            <a:noFill/>
          </a:ln>
        </p:spPr>
      </p:pic>
      <p:pic>
        <p:nvPicPr>
          <p:cNvPr id="8" name="Picture 7" descr="C:\WORKING_FOLDER\EBS_PCOD\2022_ASSESSMENT\NOVEMBER_MODELS\FIGURES\R4SS_FIGURES\MODEL22.4\plots\comp_len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03186"/>
            <a:ext cx="4576581" cy="4572000"/>
          </a:xfrm>
          <a:prstGeom prst="rect">
            <a:avLst/>
          </a:prstGeom>
          <a:noFill/>
          <a:ln>
            <a:noFill/>
          </a:ln>
        </p:spPr>
      </p:pic>
      <p:pic>
        <p:nvPicPr>
          <p:cNvPr id="9" name="Picture 8" descr="WARNING: this figure is based on multinomial likelihood and has not been updated to account for Dirichlet-Multinomial likelihood and the sample size adjustment associated with the estimated log(&lt;i&gt;Θ&lt;/i&gt;) parameters."/>
          <p:cNvPicPr/>
          <p:nvPr/>
        </p:nvPicPr>
        <p:blipFill>
          <a:blip r:embed="rId6">
            <a:extLst>
              <a:ext uri="{28A0092B-C50C-407E-A947-70E740481C1C}">
                <a14:useLocalDpi xmlns:a14="http://schemas.microsoft.com/office/drawing/2010/main" val="0"/>
              </a:ext>
            </a:extLst>
          </a:blip>
          <a:srcRect/>
          <a:stretch>
            <a:fillRect/>
          </a:stretch>
        </p:blipFill>
        <p:spPr bwMode="auto">
          <a:xfrm>
            <a:off x="8064252" y="1985493"/>
            <a:ext cx="388620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73" name="Google Shape;173;p2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74" name="Google Shape;174;p2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Survey Age Composition - EBS Shelf Bottom Trawl</a:t>
            </a:r>
            <a:endParaRPr/>
          </a:p>
        </p:txBody>
      </p:sp>
      <p:pic>
        <p:nvPicPr>
          <p:cNvPr id="7" name="Picture 6" descr="C:\WORKING_FOLDER\EBS_PCOD\2022_ASSESSMENT\NOVEMBER_MODELS\FIGURES\R4SS_FIGURES\MODEL22.4\plots\comp_agedat_flt2mkt0_page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2856"/>
            <a:ext cx="4572000" cy="4572000"/>
          </a:xfrm>
          <a:prstGeom prst="rect">
            <a:avLst/>
          </a:prstGeom>
          <a:noFill/>
          <a:ln>
            <a:noFill/>
          </a:ln>
        </p:spPr>
      </p:pic>
      <p:pic>
        <p:nvPicPr>
          <p:cNvPr id="8" name="Picture 7" descr="C:\WORKING_FOLDER\EBS_PCOD\2022_ASSESSMENT\NOVEMBER_MODELS\FIGURES\R4SS_FIGURES\MODEL22.4\plots\comp_agedat_flt2mkt0_page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8418" y="1892856"/>
            <a:ext cx="4572000" cy="4572000"/>
          </a:xfrm>
          <a:prstGeom prst="rect">
            <a:avLst/>
          </a:prstGeom>
          <a:noFill/>
          <a:ln>
            <a:noFill/>
          </a:ln>
        </p:spPr>
      </p:pic>
      <p:pic>
        <p:nvPicPr>
          <p:cNvPr id="9" name="Picture 8" descr="https://afsc-assessments.github.io/EBS_PCOD/2022_ASSESSMENT/NOVEMBER_MODELS/FIGURES/R4SS_FIGURES/MODEL22.4/plots/comp_agedat_data_weighting_TA1.8_Survey.png"/>
          <p:cNvPicPr/>
          <p:nvPr/>
        </p:nvPicPr>
        <p:blipFill>
          <a:blip r:embed="rId6">
            <a:extLst>
              <a:ext uri="{28A0092B-C50C-407E-A947-70E740481C1C}">
                <a14:useLocalDpi xmlns:a14="http://schemas.microsoft.com/office/drawing/2010/main" val="0"/>
              </a:ext>
            </a:extLst>
          </a:blip>
          <a:srcRect/>
          <a:stretch>
            <a:fillRect/>
          </a:stretch>
        </p:blipFill>
        <p:spPr bwMode="auto">
          <a:xfrm>
            <a:off x="6672100" y="1998918"/>
            <a:ext cx="388620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2" name="Google Shape;212;p2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13" name="Google Shape;213;p2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dirty="0" smtClean="0"/>
              <a:t>AFSC Longline Survey – Relative population numbers </a:t>
            </a:r>
            <a:br>
              <a:rPr lang="en-US" sz="3600" dirty="0" smtClean="0"/>
            </a:br>
            <a:r>
              <a:rPr lang="en-US" sz="3600" dirty="0" smtClean="0"/>
              <a:t>(not used in model)</a:t>
            </a:r>
            <a:endParaRPr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7057768" y="1476375"/>
            <a:ext cx="3305432" cy="2562472"/>
          </a:xfrm>
          <a:prstGeom prst="rect">
            <a:avLst/>
          </a:prstGeom>
          <a:noFill/>
          <a:ln>
            <a:noFill/>
          </a:ln>
        </p:spPr>
      </p:pic>
      <p:pic>
        <p:nvPicPr>
          <p:cNvPr id="8" name="Picture 7"/>
          <p:cNvPicPr/>
          <p:nvPr/>
        </p:nvPicPr>
        <p:blipFill>
          <a:blip r:embed="rId5"/>
          <a:stretch>
            <a:fillRect/>
          </a:stretch>
        </p:blipFill>
        <p:spPr>
          <a:xfrm>
            <a:off x="0" y="2842055"/>
            <a:ext cx="7438768" cy="3522392"/>
          </a:xfrm>
          <a:prstGeom prst="rect">
            <a:avLst/>
          </a:prstGeom>
        </p:spPr>
      </p:pic>
      <p:sp>
        <p:nvSpPr>
          <p:cNvPr id="3" name="TextBox 2"/>
          <p:cNvSpPr txBox="1"/>
          <p:nvPr/>
        </p:nvSpPr>
        <p:spPr>
          <a:xfrm>
            <a:off x="7705958" y="4139795"/>
            <a:ext cx="448604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Limited extent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2022 lowest abundance in series </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06" name="Google Shape;106;p1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07" name="Google Shape;107;p1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Stock Overview</a:t>
            </a:r>
            <a:endParaRPr/>
          </a:p>
        </p:txBody>
      </p:sp>
      <p:sp>
        <p:nvSpPr>
          <p:cNvPr id="108" name="Google Shape;108;p1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lnSpc>
                <a:spcPct val="100000"/>
              </a:lnSpc>
              <a:spcBef>
                <a:spcPts val="360"/>
              </a:spcBef>
              <a:spcAft>
                <a:spcPts val="0"/>
              </a:spcAft>
              <a:buSzPts val="1656"/>
              <a:buFont typeface="Arial"/>
              <a:buChar char="◼"/>
            </a:pPr>
            <a:r>
              <a:rPr lang="en-US" dirty="0">
                <a:latin typeface="Arial"/>
                <a:ea typeface="Arial"/>
                <a:cs typeface="Arial"/>
                <a:sym typeface="Arial"/>
              </a:rPr>
              <a:t>Tier: 3a</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Area: Eastern Bering Sea (EBS) and </a:t>
            </a:r>
            <a:r>
              <a:rPr lang="en-US" dirty="0" smtClean="0">
                <a:latin typeface="Arial"/>
                <a:ea typeface="Arial"/>
                <a:cs typeface="Arial"/>
                <a:sym typeface="Arial"/>
              </a:rPr>
              <a:t>Northern Bering Sea (NBS)</a:t>
            </a:r>
            <a:endParaRPr dirty="0">
              <a:latin typeface="Arial"/>
              <a:ea typeface="Arial"/>
              <a:cs typeface="Arial"/>
              <a:sym typeface="Arial"/>
            </a:endParaRPr>
          </a:p>
          <a:p>
            <a:pPr marL="457200" lvl="0" indent="-333756" algn="l" rtl="0">
              <a:lnSpc>
                <a:spcPct val="100000"/>
              </a:lnSpc>
              <a:spcBef>
                <a:spcPts val="1000"/>
              </a:spcBef>
              <a:spcAft>
                <a:spcPts val="0"/>
              </a:spcAft>
              <a:buSzPts val="1656"/>
              <a:buFont typeface="Arial"/>
              <a:buChar char="◼"/>
            </a:pPr>
            <a:r>
              <a:rPr lang="en-US" dirty="0">
                <a:latin typeface="Arial"/>
                <a:ea typeface="Arial"/>
                <a:cs typeface="Arial"/>
                <a:sym typeface="Arial"/>
              </a:rPr>
              <a:t>Current year status</a:t>
            </a:r>
            <a:endParaRPr dirty="0">
              <a:latin typeface="Arial"/>
              <a:ea typeface="Arial"/>
              <a:cs typeface="Arial"/>
              <a:sym typeface="Arial"/>
            </a:endParaRPr>
          </a:p>
          <a:p>
            <a:pPr marL="457200" lvl="0" indent="-333756" algn="l" rtl="0">
              <a:lnSpc>
                <a:spcPct val="100000"/>
              </a:lnSpc>
              <a:spcBef>
                <a:spcPts val="1000"/>
              </a:spcBef>
              <a:spcAft>
                <a:spcPts val="1000"/>
              </a:spcAft>
              <a:buSzPts val="1656"/>
              <a:buFont typeface="Arial"/>
              <a:buChar char="◼"/>
            </a:pPr>
            <a:r>
              <a:rPr lang="en-US" dirty="0">
                <a:latin typeface="Arial"/>
                <a:ea typeface="Arial"/>
                <a:cs typeface="Arial"/>
                <a:sym typeface="Arial"/>
              </a:rPr>
              <a:t>BRIEF summary of changes to the current assessment data/model</a:t>
            </a:r>
            <a:endParaRPr dirty="0">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Parameters Estimated Externally</a:t>
            </a:r>
            <a:endParaRPr dirty="0"/>
          </a:p>
        </p:txBody>
      </p:sp>
      <p:pic>
        <p:nvPicPr>
          <p:cNvPr id="233" name="Google Shape;233;p26"/>
          <p:cNvPicPr preferRelativeResize="0"/>
          <p:nvPr/>
        </p:nvPicPr>
        <p:blipFill>
          <a:blip r:embed="rId4">
            <a:alphaModFix/>
          </a:blip>
          <a:stretch>
            <a:fillRect/>
          </a:stretch>
        </p:blipFill>
        <p:spPr>
          <a:xfrm>
            <a:off x="1700213" y="1978899"/>
            <a:ext cx="8791574" cy="4626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31" name="Google Shape;231;p2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32" name="Google Shape;232;p2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dirty="0"/>
              <a:t>Parameters Estimated Externally</a:t>
            </a:r>
            <a:endParaRPr dirty="0"/>
          </a:p>
        </p:txBody>
      </p:sp>
      <p:pic>
        <p:nvPicPr>
          <p:cNvPr id="233" name="Google Shape;233;p26"/>
          <p:cNvPicPr preferRelativeResize="0"/>
          <p:nvPr/>
        </p:nvPicPr>
        <p:blipFill>
          <a:blip r:embed="rId4">
            <a:alphaModFix/>
          </a:blip>
          <a:stretch>
            <a:fillRect/>
          </a:stretch>
        </p:blipFill>
        <p:spPr>
          <a:xfrm>
            <a:off x="1700213" y="1978899"/>
            <a:ext cx="8791574" cy="4626700"/>
          </a:xfrm>
          <a:prstGeom prst="rect">
            <a:avLst/>
          </a:prstGeom>
          <a:noFill/>
          <a:ln>
            <a:noFill/>
          </a:ln>
        </p:spPr>
      </p:pic>
    </p:spTree>
    <p:extLst>
      <p:ext uri="{BB962C8B-B14F-4D97-AF65-F5344CB8AC3E}">
        <p14:creationId xmlns:p14="http://schemas.microsoft.com/office/powerpoint/2010/main" val="367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Picture Placeholder 4"/>
          <p:cNvSpPr>
            <a:spLocks noGrp="1"/>
          </p:cNvSpPr>
          <p:nvPr>
            <p:ph type="pic" idx="2"/>
          </p:nvPr>
        </p:nvSpPr>
        <p:spPr/>
      </p:sp>
    </p:spTree>
    <p:extLst>
      <p:ext uri="{BB962C8B-B14F-4D97-AF65-F5344CB8AC3E}">
        <p14:creationId xmlns:p14="http://schemas.microsoft.com/office/powerpoint/2010/main" val="210422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40" name="Google Shape;240;p2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41" name="Google Shape;241;p2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Summary</a:t>
            </a:r>
            <a:endParaRPr/>
          </a:p>
        </p:txBody>
      </p:sp>
      <p:sp>
        <p:nvSpPr>
          <p:cNvPr id="242" name="Google Shape;242;p2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No Model Changes</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Same model as 2018, see </a:t>
            </a:r>
            <a:r>
              <a:rPr lang="en-US" u="sng">
                <a:solidFill>
                  <a:schemeClr val="dk1"/>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Spies et al. 2018</a:t>
            </a:r>
            <a:r>
              <a:rPr lang="en-US">
                <a:latin typeface="Arial"/>
                <a:ea typeface="Arial"/>
                <a:cs typeface="Arial"/>
                <a:sym typeface="Arial"/>
              </a:rPr>
              <a:t> for more details</a:t>
            </a:r>
            <a:endParaRPr>
              <a:latin typeface="Arial"/>
              <a:ea typeface="Arial"/>
              <a:cs typeface="Arial"/>
              <a:sym typeface="Arial"/>
            </a:endParaRPr>
          </a:p>
          <a:p>
            <a:pPr marL="914400" lvl="1" indent="-333756" algn="l" rtl="0">
              <a:spcBef>
                <a:spcPts val="0"/>
              </a:spcBef>
              <a:spcAft>
                <a:spcPts val="0"/>
              </a:spcAft>
              <a:buSzPts val="1656"/>
              <a:buFont typeface="Arial"/>
              <a:buChar char="◼"/>
            </a:pPr>
            <a:r>
              <a:rPr lang="en-US">
                <a:latin typeface="Arial"/>
                <a:ea typeface="Arial"/>
                <a:cs typeface="Arial"/>
                <a:sym typeface="Arial"/>
              </a:rPr>
              <a:t>Split-sex, age structured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49" name="Google Shape;249;p2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50" name="Google Shape;250;p2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Results</a:t>
            </a:r>
            <a:endParaRPr/>
          </a:p>
        </p:txBody>
      </p:sp>
      <p:sp>
        <p:nvSpPr>
          <p:cNvPr id="251" name="Google Shape;251;p2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Model Fit</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Parameters</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Selectivity</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Time Series</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Retrospective</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Phase Plane</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Risk Table</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Projections</a:t>
            </a:r>
            <a:endParaRPr>
              <a:latin typeface="Arial"/>
              <a:ea typeface="Arial"/>
              <a:cs typeface="Arial"/>
              <a:sym typeface="Arial"/>
            </a:endParaRPr>
          </a:p>
          <a:p>
            <a:pPr marL="457200" lvl="0" indent="-333756" algn="l" rtl="0">
              <a:spcBef>
                <a:spcPts val="0"/>
              </a:spcBef>
              <a:spcAft>
                <a:spcPts val="0"/>
              </a:spcAft>
              <a:buSzPts val="1656"/>
              <a:buFont typeface="Arial"/>
              <a:buChar char="◼"/>
            </a:pPr>
            <a:r>
              <a:rPr lang="en-US">
                <a:latin typeface="Arial"/>
                <a:ea typeface="Arial"/>
                <a:cs typeface="Arial"/>
                <a:sym typeface="Arial"/>
              </a:rPr>
              <a:t>Management</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58" name="Google Shape;258;p2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59" name="Google Shape;259;p2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Catch</a:t>
            </a:r>
            <a:endParaRPr/>
          </a:p>
        </p:txBody>
      </p:sp>
      <p:sp>
        <p:nvSpPr>
          <p:cNvPr id="260" name="Google Shape;260;p2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Should include graphs of model fit to time series and compositions shown in the Data Summary section, preferably in the same order (e.g., Model Fit - Catch, then Model Fit - Fishery Age Composition,...), may include convergence or goodness of fit statistics, if evaluating multiple models show fit of all models evaluated for time series and compositions, highlight any lack of fit, may provide likelihood comparison table</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67" name="Google Shape;267;p3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68" name="Google Shape;268;p3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Fishery Size Composition</a:t>
            </a:r>
            <a:endParaRPr/>
          </a:p>
        </p:txBody>
      </p:sp>
      <p:pic>
        <p:nvPicPr>
          <p:cNvPr id="269" name="Google Shape;269;p30"/>
          <p:cNvPicPr preferRelativeResize="0"/>
          <p:nvPr/>
        </p:nvPicPr>
        <p:blipFill>
          <a:blip r:embed="rId4">
            <a:alphaModFix/>
          </a:blip>
          <a:stretch>
            <a:fillRect/>
          </a:stretch>
        </p:blipFill>
        <p:spPr>
          <a:xfrm>
            <a:off x="1453188" y="2028900"/>
            <a:ext cx="9285513" cy="4752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76" name="Google Shape;276;p3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77" name="Google Shape;277;p3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Survey Biomass</a:t>
            </a:r>
            <a:endParaRPr/>
          </a:p>
        </p:txBody>
      </p:sp>
      <p:pic>
        <p:nvPicPr>
          <p:cNvPr id="278" name="Google Shape;278;p31"/>
          <p:cNvPicPr preferRelativeResize="0"/>
          <p:nvPr/>
        </p:nvPicPr>
        <p:blipFill>
          <a:blip r:embed="rId4">
            <a:alphaModFix/>
          </a:blip>
          <a:stretch>
            <a:fillRect/>
          </a:stretch>
        </p:blipFill>
        <p:spPr>
          <a:xfrm>
            <a:off x="2349513" y="1914600"/>
            <a:ext cx="7492877" cy="47528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85" name="Google Shape;285;p3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86" name="Google Shape;286;p3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3600"/>
              <a:buFont typeface="Gill Sans"/>
              <a:buNone/>
            </a:pPr>
            <a:r>
              <a:rPr lang="en-US" sz="3600"/>
              <a:t>Model Fit - Survey Age Composition - EBS Shelf Survey</a:t>
            </a:r>
            <a:endParaRPr/>
          </a:p>
        </p:txBody>
      </p:sp>
      <p:pic>
        <p:nvPicPr>
          <p:cNvPr id="287" name="Google Shape;287;p32"/>
          <p:cNvPicPr preferRelativeResize="0"/>
          <p:nvPr/>
        </p:nvPicPr>
        <p:blipFill>
          <a:blip r:embed="rId4">
            <a:alphaModFix/>
          </a:blip>
          <a:stretch>
            <a:fillRect/>
          </a:stretch>
        </p:blipFill>
        <p:spPr>
          <a:xfrm>
            <a:off x="2354375" y="1933650"/>
            <a:ext cx="7483156"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94" name="Google Shape;294;p3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95" name="Google Shape;295;p3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Model Fit - Survey Age Composition - AI Survey</a:t>
            </a:r>
            <a:endParaRPr/>
          </a:p>
        </p:txBody>
      </p:sp>
      <p:pic>
        <p:nvPicPr>
          <p:cNvPr id="296" name="Google Shape;296;p33"/>
          <p:cNvPicPr preferRelativeResize="0"/>
          <p:nvPr/>
        </p:nvPicPr>
        <p:blipFill>
          <a:blip r:embed="rId4">
            <a:alphaModFix/>
          </a:blip>
          <a:stretch>
            <a:fillRect/>
          </a:stretch>
        </p:blipFill>
        <p:spPr>
          <a:xfrm>
            <a:off x="3034713" y="1952700"/>
            <a:ext cx="6122487" cy="4752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a:t>Given that an ensemble model structure has been endorsed by the SSC in 2021, representing a fairly large change in the assessment process, if the new authors choose to propose an ensemble in the future it may be prudent to minimize changes to the suite of models comprising the ensemble so that the potential benefits of a stable ensemble can be realized</a:t>
            </a:r>
            <a:r>
              <a:rPr lang="en-US" sz="2000" dirty="0" smtClean="0"/>
              <a:t>.</a:t>
            </a:r>
          </a:p>
          <a:p>
            <a:endParaRPr lang="en-US" sz="2000" dirty="0"/>
          </a:p>
          <a:p>
            <a:pPr lvl="1"/>
            <a:r>
              <a:rPr lang="en-US" b="1" dirty="0"/>
              <a:t>The authors presented a series of minor changes to the model this year. The Plan Team and SSC endorsed removing of the weight-at-length </a:t>
            </a:r>
            <a:r>
              <a:rPr lang="en-US" b="1" dirty="0" smtClean="0"/>
              <a:t>adjustments </a:t>
            </a:r>
            <a:r>
              <a:rPr lang="en-US" b="1" dirty="0"/>
              <a:t>and the aging bias for </a:t>
            </a:r>
            <a:r>
              <a:rPr lang="en-US" b="1" dirty="0" smtClean="0"/>
              <a:t>post-2007. </a:t>
            </a:r>
            <a:r>
              <a:rPr lang="en-US" b="1" dirty="0"/>
              <a:t>These model changes resulted in very minimal changes to the resulting model and are described in the document below.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03" name="Google Shape;303;p3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04" name="Google Shape;304;p3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Parameters</a:t>
            </a:r>
            <a:endParaRPr/>
          </a:p>
        </p:txBody>
      </p:sp>
      <p:sp>
        <p:nvSpPr>
          <p:cNvPr id="305" name="Google Shape;305;p3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Comparison table of main estimated parameters with uncertainty estimates, if evaluating multiple models provide parameter estimates for all models evaluated, highlight author recommended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12" name="Google Shape;312;p3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13" name="Google Shape;313;p3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Selectivity</a:t>
            </a:r>
            <a:endParaRPr/>
          </a:p>
        </p:txBody>
      </p:sp>
      <p:pic>
        <p:nvPicPr>
          <p:cNvPr id="314" name="Google Shape;314;p35"/>
          <p:cNvPicPr preferRelativeResize="0"/>
          <p:nvPr/>
        </p:nvPicPr>
        <p:blipFill>
          <a:blip r:embed="rId4">
            <a:alphaModFix/>
          </a:blip>
          <a:stretch>
            <a:fillRect/>
          </a:stretch>
        </p:blipFill>
        <p:spPr>
          <a:xfrm>
            <a:off x="3367621" y="2056475"/>
            <a:ext cx="5456750" cy="47348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21" name="Google Shape;321;p3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22" name="Google Shape;322;p3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Spawning Stock Biomass</a:t>
            </a:r>
            <a:endParaRPr/>
          </a:p>
        </p:txBody>
      </p:sp>
      <p:pic>
        <p:nvPicPr>
          <p:cNvPr id="323" name="Google Shape;323;p36"/>
          <p:cNvPicPr preferRelativeResize="0"/>
          <p:nvPr/>
        </p:nvPicPr>
        <p:blipFill rotWithShape="1">
          <a:blip r:embed="rId4">
            <a:alphaModFix/>
          </a:blip>
          <a:srcRect l="6611" t="12907"/>
          <a:stretch/>
        </p:blipFill>
        <p:spPr>
          <a:xfrm>
            <a:off x="2314575" y="2066925"/>
            <a:ext cx="7562850" cy="4601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30" name="Google Shape;330;p3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31" name="Google Shape;331;p3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Total Biomass</a:t>
            </a:r>
            <a:endParaRPr/>
          </a:p>
        </p:txBody>
      </p:sp>
      <p:pic>
        <p:nvPicPr>
          <p:cNvPr id="332" name="Google Shape;332;p37"/>
          <p:cNvPicPr preferRelativeResize="0"/>
          <p:nvPr/>
        </p:nvPicPr>
        <p:blipFill>
          <a:blip r:embed="rId4">
            <a:alphaModFix/>
          </a:blip>
          <a:stretch>
            <a:fillRect/>
          </a:stretch>
        </p:blipFill>
        <p:spPr>
          <a:xfrm>
            <a:off x="1988225" y="1971750"/>
            <a:ext cx="8215462"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39" name="Google Shape;339;p3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40" name="Google Shape;340;p3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Recruitment</a:t>
            </a:r>
            <a:endParaRPr/>
          </a:p>
        </p:txBody>
      </p:sp>
      <p:pic>
        <p:nvPicPr>
          <p:cNvPr id="341" name="Google Shape;341;p38"/>
          <p:cNvPicPr preferRelativeResize="0"/>
          <p:nvPr/>
        </p:nvPicPr>
        <p:blipFill>
          <a:blip r:embed="rId4">
            <a:alphaModFix/>
          </a:blip>
          <a:stretch>
            <a:fillRect/>
          </a:stretch>
        </p:blipFill>
        <p:spPr>
          <a:xfrm>
            <a:off x="2358013" y="1943175"/>
            <a:ext cx="7475980"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48" name="Google Shape;348;p3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49" name="Google Shape;349;p3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Time Series - Fishing Mortality</a:t>
            </a:r>
            <a:endParaRPr/>
          </a:p>
        </p:txBody>
      </p:sp>
      <p:sp>
        <p:nvSpPr>
          <p:cNvPr id="350" name="Google Shape;350;p3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Graph to include at minimum estimates of Spawning Stock Biomass, Total Biomass, Recruitment, Fishing Mortality (e.g., Time Series - Spawning Stock Biomass), if evaluating multiple models include time series for all models evaluated on same graph, highlight author recommended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57" name="Google Shape;357;p40"/>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58" name="Google Shape;358;p40"/>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Retrospective</a:t>
            </a:r>
            <a:endParaRPr/>
          </a:p>
        </p:txBody>
      </p:sp>
      <p:pic>
        <p:nvPicPr>
          <p:cNvPr id="359" name="Google Shape;359;p40"/>
          <p:cNvPicPr preferRelativeResize="0"/>
          <p:nvPr/>
        </p:nvPicPr>
        <p:blipFill>
          <a:blip r:embed="rId4">
            <a:alphaModFix/>
          </a:blip>
          <a:stretch>
            <a:fillRect/>
          </a:stretch>
        </p:blipFill>
        <p:spPr>
          <a:xfrm>
            <a:off x="1597125" y="1924125"/>
            <a:ext cx="8997754"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66" name="Google Shape;366;p41"/>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67" name="Google Shape;367;p41"/>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Phase Plane</a:t>
            </a:r>
            <a:endParaRPr/>
          </a:p>
        </p:txBody>
      </p:sp>
      <p:pic>
        <p:nvPicPr>
          <p:cNvPr id="368" name="Google Shape;368;p41"/>
          <p:cNvPicPr preferRelativeResize="0"/>
          <p:nvPr/>
        </p:nvPicPr>
        <p:blipFill>
          <a:blip r:embed="rId4">
            <a:alphaModFix/>
          </a:blip>
          <a:stretch>
            <a:fillRect/>
          </a:stretch>
        </p:blipFill>
        <p:spPr>
          <a:xfrm>
            <a:off x="3096713" y="1952700"/>
            <a:ext cx="5998569" cy="47528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75" name="Google Shape;375;p42"/>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76" name="Google Shape;376;p42"/>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Risk Table</a:t>
            </a:r>
            <a:endParaRPr/>
          </a:p>
        </p:txBody>
      </p:sp>
      <p:pic>
        <p:nvPicPr>
          <p:cNvPr id="377" name="Google Shape;377;p42"/>
          <p:cNvPicPr preferRelativeResize="0"/>
          <p:nvPr/>
        </p:nvPicPr>
        <p:blipFill>
          <a:blip r:embed="rId4">
            <a:alphaModFix/>
          </a:blip>
          <a:stretch>
            <a:fillRect/>
          </a:stretch>
        </p:blipFill>
        <p:spPr>
          <a:xfrm>
            <a:off x="1872275" y="3562425"/>
            <a:ext cx="8447338" cy="3076500"/>
          </a:xfrm>
          <a:prstGeom prst="rect">
            <a:avLst/>
          </a:prstGeom>
          <a:noFill/>
          <a:ln>
            <a:noFill/>
          </a:ln>
        </p:spPr>
      </p:pic>
      <p:pic>
        <p:nvPicPr>
          <p:cNvPr id="378" name="Google Shape;378;p42"/>
          <p:cNvPicPr preferRelativeResize="0"/>
          <p:nvPr/>
        </p:nvPicPr>
        <p:blipFill>
          <a:blip r:embed="rId5">
            <a:alphaModFix/>
          </a:blip>
          <a:stretch>
            <a:fillRect/>
          </a:stretch>
        </p:blipFill>
        <p:spPr>
          <a:xfrm>
            <a:off x="1783988" y="1952700"/>
            <a:ext cx="8623935" cy="1457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3"/>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85" name="Google Shape;385;p43"/>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86" name="Google Shape;386;p43"/>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Projection</a:t>
            </a:r>
            <a:endParaRPr/>
          </a:p>
        </p:txBody>
      </p:sp>
      <p:pic>
        <p:nvPicPr>
          <p:cNvPr id="387" name="Google Shape;387;p43"/>
          <p:cNvPicPr preferRelativeResize="0"/>
          <p:nvPr/>
        </p:nvPicPr>
        <p:blipFill>
          <a:blip r:embed="rId4">
            <a:alphaModFix/>
          </a:blip>
          <a:stretch>
            <a:fillRect/>
          </a:stretch>
        </p:blipFill>
        <p:spPr>
          <a:xfrm>
            <a:off x="2130800" y="1943175"/>
            <a:ext cx="7930402" cy="47529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If </a:t>
            </a:r>
            <a:r>
              <a:rPr lang="en-US" sz="2000" i="1" dirty="0"/>
              <a:t>model ensembles are brought forward in the future, the authors should work with the BSAI GPT to define a process whereby GPT members themselves assign model scores based on the same, or an updated set, of scoring criteria. This would allow for future development of ensemble member weightings based upon independent review, and the SSC believes this would address one of the concerns highlighted in public comment. </a:t>
            </a:r>
            <a:endParaRPr lang="en-US" sz="2000" i="1" dirty="0" smtClean="0"/>
          </a:p>
          <a:p>
            <a:endParaRPr lang="en-US" sz="2000" dirty="0"/>
          </a:p>
          <a:p>
            <a:pPr lvl="1"/>
            <a:r>
              <a:rPr lang="en-US" b="1" dirty="0"/>
              <a:t>In light of the above recommendation, model changes were kept to a minimum and the weighting criteria used for this year’s ensemble were judged to rate the same as the weights generated by the CIE and endorsed by the SSC in 2021.   </a:t>
            </a:r>
          </a:p>
        </p:txBody>
      </p:sp>
    </p:spTree>
    <p:extLst>
      <p:ext uri="{BB962C8B-B14F-4D97-AF65-F5344CB8AC3E}">
        <p14:creationId xmlns:p14="http://schemas.microsoft.com/office/powerpoint/2010/main" val="2917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394" name="Google Shape;394;p4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95" name="Google Shape;395;p4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Harvest Recommendation</a:t>
            </a:r>
            <a:endParaRPr/>
          </a:p>
        </p:txBody>
      </p:sp>
      <p:pic>
        <p:nvPicPr>
          <p:cNvPr id="396" name="Google Shape;396;p44"/>
          <p:cNvPicPr preferRelativeResize="0"/>
          <p:nvPr/>
        </p:nvPicPr>
        <p:blipFill>
          <a:blip r:embed="rId4">
            <a:alphaModFix/>
          </a:blip>
          <a:stretch>
            <a:fillRect/>
          </a:stretch>
        </p:blipFill>
        <p:spPr>
          <a:xfrm>
            <a:off x="2423300" y="1962225"/>
            <a:ext cx="7345390" cy="475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03" name="Google Shape;403;p4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404" name="Google Shape;404;p4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Apportionment</a:t>
            </a:r>
            <a:endParaRPr/>
          </a:p>
        </p:txBody>
      </p:sp>
      <p:sp>
        <p:nvSpPr>
          <p:cNvPr id="405" name="Google Shape;405;p45"/>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Table where applicable, including random effects model graphs and final appointment table</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12" name="Google Shape;412;p4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413" name="Google Shape;413;p4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Appendices</a:t>
            </a:r>
            <a:endParaRPr/>
          </a:p>
        </p:txBody>
      </p:sp>
      <p:sp>
        <p:nvSpPr>
          <p:cNvPr id="414" name="Google Shape;414;p46"/>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List with brief description, if relevant to decision of model provide highlights</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7"/>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21" name="Google Shape;421;p47"/>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422" name="Google Shape;422;p47"/>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Conclusions</a:t>
            </a:r>
            <a:endParaRPr/>
          </a:p>
        </p:txBody>
      </p:sp>
      <p:sp>
        <p:nvSpPr>
          <p:cNvPr id="423" name="Google Shape;423;p47"/>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fontScale="85000" lnSpcReduction="20000"/>
          </a:bodyPr>
          <a:lstStyle/>
          <a:p>
            <a:pPr marL="457200" lvl="0" indent="-325869" algn="l" rtl="0">
              <a:spcBef>
                <a:spcPts val="360"/>
              </a:spcBef>
              <a:spcAft>
                <a:spcPts val="0"/>
              </a:spcAft>
              <a:buSzPct val="69000"/>
              <a:buFont typeface="Arial"/>
              <a:buChar char="◼"/>
            </a:pPr>
            <a:r>
              <a:rPr lang="en-US">
                <a:latin typeface="Arial"/>
                <a:ea typeface="Arial"/>
                <a:cs typeface="Arial"/>
                <a:sym typeface="Arial"/>
              </a:rPr>
              <a:t>Recommendation</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No model changes, data correction to use fishery sizes from start of observer program with minimum level of samples (300)</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Leveling out of biomass after long period of increase from low stock size, possible new year class emerging, surveys show average to increase</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No reduction recommended: ABC = … t, OFL = … t</a:t>
            </a:r>
            <a:endParaRPr>
              <a:latin typeface="Arial"/>
              <a:ea typeface="Arial"/>
              <a:cs typeface="Arial"/>
              <a:sym typeface="Arial"/>
            </a:endParaRPr>
          </a:p>
          <a:p>
            <a:pPr marL="457200" lvl="0" indent="-325869" algn="l" rtl="0">
              <a:spcBef>
                <a:spcPts val="1000"/>
              </a:spcBef>
              <a:spcAft>
                <a:spcPts val="0"/>
              </a:spcAft>
              <a:buSzPct val="69000"/>
              <a:buFont typeface="Arial"/>
              <a:buChar char="◼"/>
            </a:pPr>
            <a:r>
              <a:rPr lang="en-US">
                <a:latin typeface="Arial"/>
                <a:ea typeface="Arial"/>
                <a:cs typeface="Arial"/>
                <a:sym typeface="Arial"/>
              </a:rPr>
              <a:t>Data Gaps and Future Research Priorities</a:t>
            </a:r>
            <a:endParaRPr>
              <a:latin typeface="Arial"/>
              <a:ea typeface="Arial"/>
              <a:cs typeface="Arial"/>
              <a:sym typeface="Arial"/>
            </a:endParaRPr>
          </a:p>
          <a:p>
            <a:pPr marL="914400" lvl="1" indent="-325869" algn="l" rtl="0">
              <a:spcBef>
                <a:spcPts val="1000"/>
              </a:spcBef>
              <a:spcAft>
                <a:spcPts val="0"/>
              </a:spcAft>
              <a:buSzPct val="82799"/>
              <a:buFont typeface="Arial"/>
              <a:buChar char="◼"/>
            </a:pPr>
            <a:r>
              <a:rPr lang="en-US">
                <a:latin typeface="Arial"/>
                <a:ea typeface="Arial"/>
                <a:cs typeface="Arial"/>
                <a:sym typeface="Arial"/>
              </a:rPr>
              <a:t>Consider exploring incorporating estimates of predation mortality from recent EBS CEATTLE model (K. Holsman), include efforts to streamline data pulls and processing between single and multi-species models</a:t>
            </a:r>
            <a:endParaRPr>
              <a:latin typeface="Arial"/>
              <a:ea typeface="Arial"/>
              <a:cs typeface="Arial"/>
              <a:sym typeface="Arial"/>
            </a:endParaRPr>
          </a:p>
          <a:p>
            <a:pPr marL="914400" lvl="1" indent="-325869" algn="l" rtl="0">
              <a:spcBef>
                <a:spcPts val="1000"/>
              </a:spcBef>
              <a:spcAft>
                <a:spcPts val="1000"/>
              </a:spcAft>
              <a:buSzPct val="82799"/>
              <a:buFont typeface="Arial"/>
              <a:buChar char="◼"/>
            </a:pPr>
            <a:r>
              <a:rPr lang="en-US">
                <a:latin typeface="Arial"/>
                <a:ea typeface="Arial"/>
                <a:cs typeface="Arial"/>
                <a:sym typeface="Arial"/>
              </a:rPr>
              <a:t>Re-examine growth assumptions, update age-length conversion matrices, consider alternative surveys and VAST estimates</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0" name="Google Shape;430;p48"/>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431" name="Google Shape;431;p48"/>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Plan Team Summary</a:t>
            </a:r>
            <a:endParaRPr/>
          </a:p>
        </p:txBody>
      </p:sp>
      <p:sp>
        <p:nvSpPr>
          <p:cNvPr id="432" name="Google Shape;432;p4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Table filled out using author recommended model</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9"/>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439" name="Google Shape;439;p49"/>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440" name="Google Shape;440;p4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Discussion</a:t>
            </a:r>
            <a:endParaRPr/>
          </a:p>
        </p:txBody>
      </p:sp>
      <p:sp>
        <p:nvSpPr>
          <p:cNvPr id="441" name="Google Shape;441;p4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rmAutofit/>
          </a:bodyPr>
          <a:lstStyle/>
          <a:p>
            <a:pPr marL="457200" lvl="0" indent="-333756" algn="l" rtl="0">
              <a:spcBef>
                <a:spcPts val="360"/>
              </a:spcBef>
              <a:spcAft>
                <a:spcPts val="0"/>
              </a:spcAft>
              <a:buSzPts val="1656"/>
              <a:buFont typeface="Arial"/>
              <a:buChar char="◼"/>
            </a:pPr>
            <a:r>
              <a:rPr lang="en-US">
                <a:latin typeface="Arial"/>
                <a:ea typeface="Arial"/>
                <a:cs typeface="Arial"/>
                <a:sym typeface="Arial"/>
              </a:rPr>
              <a:t>May include list of action questions if applicable for the Teams deliberation</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0"/>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1" name="Google Shape;451;p50"/>
          <p:cNvSpPr/>
          <p:nvPr/>
        </p:nvSpPr>
        <p:spPr>
          <a:xfrm>
            <a:off x="581191" y="457201"/>
            <a:ext cx="1106100" cy="58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1784420" y="457200"/>
            <a:ext cx="6248400" cy="58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8129872" y="453642"/>
            <a:ext cx="3615600" cy="5863200"/>
          </a:xfrm>
          <a:prstGeom prst="rect">
            <a:avLst/>
          </a:prstGeom>
          <a:solidFill>
            <a:srgbClr val="6C7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0"/>
          <p:cNvSpPr txBox="1">
            <a:spLocks noGrp="1"/>
          </p:cNvSpPr>
          <p:nvPr>
            <p:ph type="body" idx="1"/>
          </p:nvPr>
        </p:nvSpPr>
        <p:spPr>
          <a:xfrm>
            <a:off x="8317076" y="668740"/>
            <a:ext cx="3293700" cy="49269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2760"/>
              <a:buNone/>
            </a:pPr>
            <a:r>
              <a:rPr lang="en-US" sz="3000">
                <a:solidFill>
                  <a:srgbClr val="FFFFFF"/>
                </a:solidFill>
              </a:rPr>
              <a:t>CONTACTS:</a:t>
            </a:r>
            <a:endParaRPr sz="3000">
              <a:solidFill>
                <a:srgbClr val="FFFFFF"/>
              </a:solidFill>
            </a:endParaRPr>
          </a:p>
          <a:p>
            <a:pPr marL="0" lvl="0" indent="0" algn="l" rtl="0">
              <a:spcBef>
                <a:spcPts val="920"/>
              </a:spcBef>
              <a:spcAft>
                <a:spcPts val="0"/>
              </a:spcAft>
              <a:buSzPts val="1472"/>
              <a:buNone/>
            </a:pPr>
            <a:r>
              <a:rPr lang="en-US" sz="1600">
                <a:solidFill>
                  <a:schemeClr val="lt1"/>
                </a:solidFill>
              </a:rPr>
              <a:t>KALEI.SHOTWELL@NOAA.GOV</a:t>
            </a:r>
            <a:endParaRPr sz="1600">
              <a:solidFill>
                <a:schemeClr val="lt1"/>
              </a:solidFill>
            </a:endParaRPr>
          </a:p>
          <a:p>
            <a:pPr marL="0" lvl="0" indent="0" algn="l" rtl="0">
              <a:spcBef>
                <a:spcPts val="920"/>
              </a:spcBef>
              <a:spcAft>
                <a:spcPts val="0"/>
              </a:spcAft>
              <a:buSzPts val="1472"/>
              <a:buNone/>
            </a:pPr>
            <a:endParaRPr sz="1600">
              <a:solidFill>
                <a:schemeClr val="lt1"/>
              </a:solidFill>
            </a:endParaRPr>
          </a:p>
        </p:txBody>
      </p:sp>
      <p:pic>
        <p:nvPicPr>
          <p:cNvPr id="455" name="Google Shape;455;p50"/>
          <p:cNvPicPr preferRelativeResize="0"/>
          <p:nvPr/>
        </p:nvPicPr>
        <p:blipFill rotWithShape="1">
          <a:blip r:embed="rId3">
            <a:alphaModFix/>
          </a:blip>
          <a:srcRect l="31665" t="14507"/>
          <a:stretch/>
        </p:blipFill>
        <p:spPr>
          <a:xfrm>
            <a:off x="1793750" y="453600"/>
            <a:ext cx="6248400" cy="5863200"/>
          </a:xfrm>
          <a:prstGeom prst="rect">
            <a:avLst/>
          </a:prstGeom>
          <a:noFill/>
          <a:ln>
            <a:noFill/>
          </a:ln>
        </p:spPr>
      </p:pic>
      <p:sp>
        <p:nvSpPr>
          <p:cNvPr id="456" name="Google Shape;456;p50"/>
          <p:cNvSpPr txBox="1">
            <a:spLocks noGrp="1"/>
          </p:cNvSpPr>
          <p:nvPr>
            <p:ph type="title"/>
          </p:nvPr>
        </p:nvSpPr>
        <p:spPr>
          <a:xfrm>
            <a:off x="2037077" y="600628"/>
            <a:ext cx="5526900" cy="278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FFFF"/>
              </a:buClr>
              <a:buSzPts val="6000"/>
              <a:buFont typeface="Gill Sans"/>
              <a:buNone/>
            </a:pPr>
            <a:r>
              <a:rPr lang="en-US" sz="6000">
                <a:solidFill>
                  <a:schemeClr val="lt1"/>
                </a:solidFill>
              </a:rPr>
              <a:t>QUESTIONS?</a:t>
            </a: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461"/>
        <p:cNvGrpSpPr/>
        <p:nvPr/>
      </p:nvGrpSpPr>
      <p:grpSpPr>
        <a:xfrm>
          <a:off x="0" y="0"/>
          <a:ext cx="0" cy="0"/>
          <a:chOff x="0" y="0"/>
          <a:chExt cx="0" cy="0"/>
        </a:xfrm>
      </p:grpSpPr>
      <p:sp>
        <p:nvSpPr>
          <p:cNvPr id="462" name="Google Shape;462;p51"/>
          <p:cNvSpPr txBox="1">
            <a:spLocks noGrp="1"/>
          </p:cNvSpPr>
          <p:nvPr>
            <p:ph type="title"/>
          </p:nvPr>
        </p:nvSpPr>
        <p:spPr>
          <a:xfrm>
            <a:off x="2927025" y="2400300"/>
            <a:ext cx="6890400" cy="144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Gill Sans"/>
              <a:buNone/>
            </a:pPr>
            <a:r>
              <a:rPr lang="en-US" sz="5000">
                <a:solidFill>
                  <a:schemeClr val="dk1"/>
                </a:solidFill>
              </a:rPr>
              <a:t>Supplemental Slides for BSAI Plan Team</a:t>
            </a:r>
            <a:endParaRPr sz="4600"/>
          </a:p>
        </p:txBody>
      </p:sp>
      <p:pic>
        <p:nvPicPr>
          <p:cNvPr id="463" name="Google Shape;463;p51"/>
          <p:cNvPicPr preferRelativeResize="0"/>
          <p:nvPr/>
        </p:nvPicPr>
        <p:blipFill rotWithShape="1">
          <a:blip r:embed="rId3">
            <a:alphaModFix/>
          </a:blip>
          <a:srcRect l="34598" r="53941"/>
          <a:stretch/>
        </p:blipFill>
        <p:spPr>
          <a:xfrm>
            <a:off x="581191" y="445755"/>
            <a:ext cx="1068570" cy="5867621"/>
          </a:xfrm>
          <a:prstGeom prst="rect">
            <a:avLst/>
          </a:prstGeom>
          <a:noFill/>
          <a:ln>
            <a:noFill/>
          </a:ln>
        </p:spPr>
      </p:pic>
      <p:sp>
        <p:nvSpPr>
          <p:cNvPr id="464" name="Google Shape;464;p51"/>
          <p:cNvSpPr txBox="1">
            <a:spLocks noGrp="1"/>
          </p:cNvSpPr>
          <p:nvPr>
            <p:ph type="sldNum" idx="12"/>
          </p:nvPr>
        </p:nvSpPr>
        <p:spPr>
          <a:xfrm>
            <a:off x="10558300" y="5956137"/>
            <a:ext cx="1486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465" name="Google Shape;465;p51"/>
          <p:cNvSpPr/>
          <p:nvPr/>
        </p:nvSpPr>
        <p:spPr>
          <a:xfrm>
            <a:off x="581191" y="445755"/>
            <a:ext cx="1068600" cy="5867700"/>
          </a:xfrm>
          <a:prstGeom prst="rect">
            <a:avLst/>
          </a:prstGeom>
          <a:solidFill>
            <a:srgbClr val="1A3260">
              <a:alpha val="49800"/>
            </a:srgbClr>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466" name="Google Shape;466;p51"/>
          <p:cNvPicPr preferRelativeResize="0"/>
          <p:nvPr/>
        </p:nvPicPr>
        <p:blipFill>
          <a:blip r:embed="rId4">
            <a:alphaModFix/>
          </a:blip>
          <a:stretch>
            <a:fillRect/>
          </a:stretch>
        </p:blipFill>
        <p:spPr>
          <a:xfrm>
            <a:off x="4248975" y="3962400"/>
            <a:ext cx="3710100" cy="2476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15" name="Google Shape;115;p14"/>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1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Teams or SSC Comments</a:t>
            </a:r>
            <a:endParaRPr/>
          </a:p>
        </p:txBody>
      </p:sp>
      <p:sp>
        <p:nvSpPr>
          <p:cNvPr id="117" name="Google Shape;117;p14"/>
          <p:cNvSpPr txBox="1">
            <a:spLocks noGrp="1"/>
          </p:cNvSpPr>
          <p:nvPr>
            <p:ph type="body" idx="1"/>
          </p:nvPr>
        </p:nvSpPr>
        <p:spPr>
          <a:xfrm>
            <a:off x="581192" y="2180496"/>
            <a:ext cx="11029500" cy="3678300"/>
          </a:xfrm>
          <a:prstGeom prst="rect">
            <a:avLst/>
          </a:prstGeom>
        </p:spPr>
        <p:txBody>
          <a:bodyPr spcFirstLastPara="1" wrap="square" lIns="91425" tIns="45700" rIns="91425" bIns="45700" anchor="t" anchorCtr="0">
            <a:noAutofit/>
          </a:bodyPr>
          <a:lstStyle/>
          <a:p>
            <a:r>
              <a:rPr lang="en-US" sz="2000" i="1" dirty="0" smtClean="0"/>
              <a:t>The </a:t>
            </a:r>
            <a:r>
              <a:rPr lang="en-US" sz="2000" i="1" dirty="0"/>
              <a:t>SSC recommends that inclusion of [fishery age composition data] be fully explored in a later assessment cycle, either within a single model or multiple ensemble members, highlighting that it views this as a top priority for future research. </a:t>
            </a:r>
            <a:endParaRPr lang="en-US" sz="2000" i="1" dirty="0" smtClean="0"/>
          </a:p>
          <a:p>
            <a:endParaRPr lang="en-US" sz="2000" dirty="0"/>
          </a:p>
          <a:p>
            <a:pPr lvl="1"/>
            <a:r>
              <a:rPr lang="en-US" b="1" dirty="0"/>
              <a:t>Given the already monumental task of taking this stock over from Dr. Thompson, the authors chose not to investigate the use of fishery age composition data. This also in light of the SSCs recommendation to minimize changes to the suite of models comprising the ensemble. The authors intend to investigate the use of fishery age composition data in the future. </a:t>
            </a:r>
          </a:p>
        </p:txBody>
      </p:sp>
    </p:spTree>
    <p:extLst>
      <p:ext uri="{BB962C8B-B14F-4D97-AF65-F5344CB8AC3E}">
        <p14:creationId xmlns:p14="http://schemas.microsoft.com/office/powerpoint/2010/main" val="33506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24" name="Google Shape;124;p15"/>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5" name="Google Shape;125;p15"/>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Data Summary</a:t>
            </a: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484" t="9453" r="9701"/>
          <a:stretch/>
        </p:blipFill>
        <p:spPr>
          <a:xfrm>
            <a:off x="7984073" y="2209800"/>
            <a:ext cx="4207927" cy="44399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3878477"/>
              </p:ext>
            </p:extLst>
          </p:nvPr>
        </p:nvGraphicFramePr>
        <p:xfrm>
          <a:off x="433325" y="2247900"/>
          <a:ext cx="7377415" cy="2438400"/>
        </p:xfrm>
        <a:graphic>
          <a:graphicData uri="http://schemas.openxmlformats.org/drawingml/2006/table">
            <a:tbl>
              <a:tblPr firstRow="1" firstCol="1" bandRow="1">
                <a:tableStyleId>{5C22544A-7EE6-4342-B048-85BDC9FD1C3A}</a:tableStyleId>
              </a:tblPr>
              <a:tblGrid>
                <a:gridCol w="1939582">
                  <a:extLst>
                    <a:ext uri="{9D8B030D-6E8A-4147-A177-3AD203B41FA5}">
                      <a16:colId xmlns:a16="http://schemas.microsoft.com/office/drawing/2014/main" val="3683048456"/>
                    </a:ext>
                  </a:extLst>
                </a:gridCol>
                <a:gridCol w="125065">
                  <a:extLst>
                    <a:ext uri="{9D8B030D-6E8A-4147-A177-3AD203B41FA5}">
                      <a16:colId xmlns:a16="http://schemas.microsoft.com/office/drawing/2014/main" val="3131287356"/>
                    </a:ext>
                  </a:extLst>
                </a:gridCol>
                <a:gridCol w="3347887">
                  <a:extLst>
                    <a:ext uri="{9D8B030D-6E8A-4147-A177-3AD203B41FA5}">
                      <a16:colId xmlns:a16="http://schemas.microsoft.com/office/drawing/2014/main" val="3795209704"/>
                    </a:ext>
                  </a:extLst>
                </a:gridCol>
                <a:gridCol w="1964881">
                  <a:extLst>
                    <a:ext uri="{9D8B030D-6E8A-4147-A177-3AD203B41FA5}">
                      <a16:colId xmlns:a16="http://schemas.microsoft.com/office/drawing/2014/main" val="1538158581"/>
                    </a:ext>
                  </a:extLst>
                </a:gridCol>
              </a:tblGrid>
              <a:tr h="190500">
                <a:tc>
                  <a:txBody>
                    <a:bodyPr/>
                    <a:lstStyle/>
                    <a:p>
                      <a:pPr marL="0" marR="0">
                        <a:spcBef>
                          <a:spcPts val="0"/>
                        </a:spcBef>
                        <a:spcAft>
                          <a:spcPts val="0"/>
                        </a:spcAft>
                      </a:pPr>
                      <a:r>
                        <a:rPr lang="en-US" sz="2000" dirty="0">
                          <a:effectLst/>
                        </a:rPr>
                        <a:t>Source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spcBef>
                          <a:spcPts val="0"/>
                        </a:spcBef>
                        <a:spcAft>
                          <a:spcPts val="0"/>
                        </a:spcAft>
                      </a:pPr>
                      <a:r>
                        <a:rPr lang="en-US" sz="2000" dirty="0">
                          <a:effectLst/>
                        </a:rPr>
                        <a:t>Type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Years</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04919407"/>
                  </a:ext>
                </a:extLst>
              </a:tr>
              <a:tr h="190500">
                <a:tc gridSpan="2">
                  <a:txBody>
                    <a:bodyPr/>
                    <a:lstStyle/>
                    <a:p>
                      <a:pPr marL="0" marR="0">
                        <a:spcBef>
                          <a:spcPts val="0"/>
                        </a:spcBef>
                        <a:spcAft>
                          <a:spcPts val="0"/>
                        </a:spcAft>
                      </a:pPr>
                      <a:r>
                        <a:rPr lang="en-US" sz="2000" dirty="0">
                          <a:effectLst/>
                        </a:rPr>
                        <a:t>Fishery</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biomass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74256698"/>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size composition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a:effectLst/>
                        </a:rPr>
                        <a:t>1977-2022</a:t>
                      </a:r>
                      <a:endParaRPr lang="en-US"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755441"/>
                  </a:ext>
                </a:extLst>
              </a:tr>
              <a:tr h="190500">
                <a:tc gridSpan="2">
                  <a:txBody>
                    <a:bodyPr/>
                    <a:lstStyle/>
                    <a:p>
                      <a:pPr marL="0" marR="0">
                        <a:spcBef>
                          <a:spcPts val="0"/>
                        </a:spcBef>
                        <a:spcAft>
                          <a:spcPts val="0"/>
                        </a:spcAft>
                      </a:pPr>
                      <a:r>
                        <a:rPr lang="en-US" sz="2000">
                          <a:effectLst/>
                        </a:rPr>
                        <a:t>Fishery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Catch per unit effort (VAST) </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1996-2022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9468067"/>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dirty="0">
                          <a:effectLst/>
                        </a:rPr>
                        <a:t>Survey numerical abundance (VAST)</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1982-2019, 2021-2022</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8115014"/>
                  </a:ext>
                </a:extLst>
              </a:tr>
              <a:tr h="190500">
                <a:tc gridSpan="2">
                  <a:txBody>
                    <a:bodyPr/>
                    <a:lstStyle/>
                    <a:p>
                      <a:pPr marL="0" marR="0">
                        <a:spcBef>
                          <a:spcPts val="0"/>
                        </a:spcBef>
                        <a:spcAft>
                          <a:spcPts val="0"/>
                        </a:spcAft>
                      </a:pPr>
                      <a:r>
                        <a:rPr lang="en-US" sz="2000">
                          <a:effectLst/>
                        </a:rPr>
                        <a:t>EBS+NBS trawl survey</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spcBef>
                          <a:spcPts val="0"/>
                        </a:spcBef>
                        <a:spcAft>
                          <a:spcPts val="0"/>
                        </a:spcAft>
                      </a:pPr>
                      <a:r>
                        <a:rPr lang="en-US" sz="2000">
                          <a:effectLst/>
                        </a:rPr>
                        <a:t>Survey age composition (VAST)</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2000" dirty="0">
                          <a:effectLst/>
                        </a:rPr>
                        <a:t>1994-2019,2021</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609294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Catch</a:t>
            </a:r>
            <a:endParaRPr/>
          </a:p>
        </p:txBody>
      </p:sp>
      <p:pic>
        <p:nvPicPr>
          <p:cNvPr id="6" name="Picture 5"/>
          <p:cNvPicPr>
            <a:picLocks noChangeAspect="1"/>
          </p:cNvPicPr>
          <p:nvPr/>
        </p:nvPicPr>
        <p:blipFill>
          <a:blip r:embed="rId4"/>
          <a:stretch>
            <a:fillRect/>
          </a:stretch>
        </p:blipFill>
        <p:spPr>
          <a:xfrm>
            <a:off x="433325" y="2030567"/>
            <a:ext cx="10120274" cy="4827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Catch</a:t>
            </a:r>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771" t="4829" r="7289" b="6225"/>
          <a:stretch/>
        </p:blipFill>
        <p:spPr bwMode="auto">
          <a:xfrm>
            <a:off x="551355" y="1924481"/>
            <a:ext cx="3413591" cy="457200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292" t="5635" r="6769" b="5419"/>
          <a:stretch/>
        </p:blipFill>
        <p:spPr bwMode="auto">
          <a:xfrm>
            <a:off x="4003690" y="1970999"/>
            <a:ext cx="3413591" cy="4572000"/>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771" t="6036" r="7810" b="5823"/>
          <a:stretch/>
        </p:blipFill>
        <p:spPr bwMode="auto">
          <a:xfrm>
            <a:off x="7417281" y="1985513"/>
            <a:ext cx="3452335" cy="457200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8687608" y="6525509"/>
            <a:ext cx="2182008" cy="307777"/>
          </a:xfrm>
          <a:prstGeom prst="rect">
            <a:avLst/>
          </a:prstGeom>
          <a:noFill/>
        </p:spPr>
        <p:txBody>
          <a:bodyPr wrap="none" rtlCol="0">
            <a:spAutoFit/>
          </a:bodyPr>
          <a:lstStyle/>
          <a:p>
            <a:r>
              <a:rPr lang="en-US" dirty="0" smtClean="0"/>
              <a:t>Through October 9, 2022</a:t>
            </a:r>
            <a:endParaRPr lang="en-US" dirty="0"/>
          </a:p>
        </p:txBody>
      </p:sp>
    </p:spTree>
    <p:extLst>
      <p:ext uri="{BB962C8B-B14F-4D97-AF65-F5344CB8AC3E}">
        <p14:creationId xmlns:p14="http://schemas.microsoft.com/office/powerpoint/2010/main" val="1769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p:nvPr/>
        </p:nvSpPr>
        <p:spPr>
          <a:xfrm>
            <a:off x="433325" y="609600"/>
            <a:ext cx="11325300" cy="1190700"/>
          </a:xfrm>
          <a:prstGeom prst="rect">
            <a:avLst/>
          </a:prstGeom>
          <a:blipFill rotWithShape="1">
            <a:blip r:embed="rId3">
              <a:alphaModFix amt="40000"/>
            </a:blip>
            <a:stretch>
              <a:fillRect t="-203324" b="-37657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33" name="Google Shape;133;p16"/>
          <p:cNvSpPr txBox="1">
            <a:spLocks noGrp="1"/>
          </p:cNvSpPr>
          <p:nvPr>
            <p:ph type="sldNum" idx="12"/>
          </p:nvPr>
        </p:nvSpPr>
        <p:spPr>
          <a:xfrm>
            <a:off x="10558300" y="5956137"/>
            <a:ext cx="146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34" name="Google Shape;134;p16"/>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600"/>
              <a:t>Catch</a:t>
            </a:r>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4007"/>
          <a:stretch/>
        </p:blipFill>
        <p:spPr bwMode="auto">
          <a:xfrm>
            <a:off x="186190" y="2044298"/>
            <a:ext cx="7680000" cy="4428380"/>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5"/>
          <a:stretch>
            <a:fillRect/>
          </a:stretch>
        </p:blipFill>
        <p:spPr>
          <a:xfrm>
            <a:off x="7866190" y="2044298"/>
            <a:ext cx="3329458" cy="3491529"/>
          </a:xfrm>
          <a:prstGeom prst="rect">
            <a:avLst/>
          </a:prstGeom>
        </p:spPr>
      </p:pic>
    </p:spTree>
    <p:extLst>
      <p:ext uri="{BB962C8B-B14F-4D97-AF65-F5344CB8AC3E}">
        <p14:creationId xmlns:p14="http://schemas.microsoft.com/office/powerpoint/2010/main" val="23187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2690</TotalTime>
  <Words>2799</Words>
  <Application>Microsoft Office PowerPoint</Application>
  <PresentationFormat>Widescreen</PresentationFormat>
  <Paragraphs>266</Paragraphs>
  <Slides>47</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Gill Sans</vt:lpstr>
      <vt:lpstr>Noto Sans Symbols</vt:lpstr>
      <vt:lpstr>Calibri</vt:lpstr>
      <vt:lpstr>Corbel</vt:lpstr>
      <vt:lpstr>Arial</vt:lpstr>
      <vt:lpstr>Times New Roman</vt:lpstr>
      <vt:lpstr>Dividend</vt:lpstr>
      <vt:lpstr>EBS Pacific cod BSAI Groundfish Plan Team </vt:lpstr>
      <vt:lpstr>Stock Overview</vt:lpstr>
      <vt:lpstr>Teams or SSC Comments</vt:lpstr>
      <vt:lpstr>Teams or SSC Comments</vt:lpstr>
      <vt:lpstr>Teams or SSC Comments</vt:lpstr>
      <vt:lpstr>Data Summary</vt:lpstr>
      <vt:lpstr>Catch</vt:lpstr>
      <vt:lpstr>Catch</vt:lpstr>
      <vt:lpstr>Catch</vt:lpstr>
      <vt:lpstr>Fishery Size Composition</vt:lpstr>
      <vt:lpstr>VAST CPUE Index – Jan-Feb Longline Fishery</vt:lpstr>
      <vt:lpstr>VAST CPUE Index – Jan.-Feb. Longline Fishery</vt:lpstr>
      <vt:lpstr>Survey –Bering Sea Shelf Bottom Trawl</vt:lpstr>
      <vt:lpstr>VAST Survey Index – Bering Sea Shelf Bottom Trawl</vt:lpstr>
      <vt:lpstr>VAST Survey Index – Bering Sea Shelf Bottom Trawl</vt:lpstr>
      <vt:lpstr>VAST Survey Index – Bering Sea Shelf Bottom Trawl</vt:lpstr>
      <vt:lpstr>Survey Size Composition - EBS Shelf Bottom Trawl</vt:lpstr>
      <vt:lpstr>Survey Age Composition - EBS Shelf Bottom Trawl</vt:lpstr>
      <vt:lpstr>AFSC Longline Survey – Relative population numbers  (not used in model)</vt:lpstr>
      <vt:lpstr>Parameters Estimated Externally</vt:lpstr>
      <vt:lpstr>Parameters Estimated Externally</vt:lpstr>
      <vt:lpstr>PowerPoint Presentation</vt:lpstr>
      <vt:lpstr>Model Summary</vt:lpstr>
      <vt:lpstr>Model Results</vt:lpstr>
      <vt:lpstr>Model Fit - Catch</vt:lpstr>
      <vt:lpstr>Model Fit - Fishery Size Composition</vt:lpstr>
      <vt:lpstr>Model Fit - Survey Biomass</vt:lpstr>
      <vt:lpstr>Model Fit - Survey Age Composition - EBS Shelf Survey</vt:lpstr>
      <vt:lpstr>Model Fit - Survey Age Composition - AI Survey</vt:lpstr>
      <vt:lpstr>Parameters</vt:lpstr>
      <vt:lpstr>Selectivity</vt:lpstr>
      <vt:lpstr>Time Series - Spawning Stock Biomass</vt:lpstr>
      <vt:lpstr>Time Series - Total Biomass</vt:lpstr>
      <vt:lpstr>Time Series - Recruitment</vt:lpstr>
      <vt:lpstr>Time Series - Fishing Mortality</vt:lpstr>
      <vt:lpstr>Retrospective</vt:lpstr>
      <vt:lpstr>Phase Plane</vt:lpstr>
      <vt:lpstr>Risk Table</vt:lpstr>
      <vt:lpstr>Projection</vt:lpstr>
      <vt:lpstr>Harvest Recommendation</vt:lpstr>
      <vt:lpstr>Apportionment</vt:lpstr>
      <vt:lpstr>Appendices</vt:lpstr>
      <vt:lpstr>Conclusions</vt:lpstr>
      <vt:lpstr>Plan Team Summary</vt:lpstr>
      <vt:lpstr>Discussion</vt:lpstr>
      <vt:lpstr>QUESTIONS?</vt:lpstr>
      <vt:lpstr>Supplemental Slides for BSAI Plan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EBS Pacific cod BSAI Groundfish Plan Team </dc:title>
  <dc:creator>Steve Barbeaux</dc:creator>
  <cp:lastModifiedBy>Steve Barbeaux</cp:lastModifiedBy>
  <cp:revision>4</cp:revision>
  <dcterms:modified xsi:type="dcterms:W3CDTF">2022-10-27T22:28:38Z</dcterms:modified>
</cp:coreProperties>
</file>